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6" r:id="rId5"/>
    <p:sldId id="265" r:id="rId6"/>
    <p:sldId id="266" r:id="rId7"/>
    <p:sldId id="274" r:id="rId8"/>
    <p:sldId id="268" r:id="rId9"/>
    <p:sldId id="269" r:id="rId10"/>
    <p:sldId id="270" r:id="rId11"/>
    <p:sldId id="278" r:id="rId12"/>
    <p:sldId id="277" r:id="rId13"/>
    <p:sldId id="271" r:id="rId14"/>
    <p:sldId id="272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A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579A14-3296-D500-E42B-3C27362329FA}" v="83" dt="2025-04-27T22:36:11.353"/>
    <p1510:client id="{F9640EDC-C312-05CB-312B-F0243255ED21}" v="6" dt="2025-04-28T02:49:25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6B1C6-65F0-0B5C-0408-D5B42DF91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D9A08C-0E55-17B6-88A1-4CCBAFEF6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CD4D0-58F8-7B38-97EF-CDDC5A7AB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A4DD-DB4D-4792-8F85-904887F358F4}" type="datetimeFigureOut">
              <a:rPr lang="en-CA" smtClean="0"/>
              <a:t>2025-04-28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7DBF-3A0A-7504-3667-B78D8D1C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7B5C-179F-EC46-50B8-53798B0F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06B7-7D85-4DBE-99B9-AEEB496A5F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21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15DF-3C31-0E4F-068A-B192B11A1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BAE64-08B9-390E-D4D9-69FD605F1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78210-59A1-A947-B0B7-7BE8910C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A4DD-DB4D-4792-8F85-904887F358F4}" type="datetimeFigureOut">
              <a:rPr lang="en-CA" smtClean="0"/>
              <a:t>2025-04-28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90DC0-5143-E50C-43C0-8AF121870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4DF93-1565-FC4A-0F61-22D157BC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06B7-7D85-4DBE-99B9-AEEB496A5F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55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C72FB9-6915-C08F-6FCD-BC43A984B0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C6185-F9C3-A51D-36D2-9494061AF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F29E8-1887-418C-EAA9-278D8A209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A4DD-DB4D-4792-8F85-904887F358F4}" type="datetimeFigureOut">
              <a:rPr lang="en-CA" smtClean="0"/>
              <a:t>2025-04-28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735ED-CCB2-D31E-6C6B-CFB503EE5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3A90D-82D5-1ED3-ACF3-2B8A5126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06B7-7D85-4DBE-99B9-AEEB496A5F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5857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BD4CA-73B5-DD1A-20FE-3C3CDBE5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3227A-5DF8-DF43-CFB6-347FB0F34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7A8FA-9ADE-BCA5-5141-D4A8A459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A4DD-DB4D-4792-8F85-904887F358F4}" type="datetimeFigureOut">
              <a:rPr lang="en-CA" smtClean="0"/>
              <a:t>2025-04-28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16379-3FFE-4F3F-B8D7-718A92DB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346E2-91E5-88CE-36D0-BC733764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06B7-7D85-4DBE-99B9-AEEB496A5F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698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356C2-59B1-D653-7404-E8DEC7B46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B10BE-6EC2-FFF6-C86D-4801AED6E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977D7-E2F9-E020-2B2D-D66B3266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A4DD-DB4D-4792-8F85-904887F358F4}" type="datetimeFigureOut">
              <a:rPr lang="en-CA" smtClean="0"/>
              <a:t>2025-04-28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5C860-1500-E078-20ED-C61455AD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6F7BE-00CC-9951-D9F7-0B7050EF3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06B7-7D85-4DBE-99B9-AEEB496A5F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583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1CFF9-B02A-4E36-6CD3-89B5052F3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4E44B-C86F-D894-3DB3-2CE1C90AF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18764-4160-1EF3-292A-9314F5738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552D2-4EDA-417C-B720-DDFE435A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A4DD-DB4D-4792-8F85-904887F358F4}" type="datetimeFigureOut">
              <a:rPr lang="en-CA" smtClean="0"/>
              <a:t>2025-04-28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0A2B59-AD30-F992-C58C-9D8677DC2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5F4DF-137F-016D-8D5E-2075B6C4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06B7-7D85-4DBE-99B9-AEEB496A5F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980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BBD4D-7D22-EE08-107D-0A78AA07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90DB0-C7ED-D8BE-C36B-D3606301B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FF09B-736F-E5F9-464C-A6CBE499E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04157-B4FC-2332-8C21-F1A08BF5B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EF33D6-A52E-E255-64DE-439721ADD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FD004B-54F8-C974-415E-8DE1BE098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A4DD-DB4D-4792-8F85-904887F358F4}" type="datetimeFigureOut">
              <a:rPr lang="en-CA" smtClean="0"/>
              <a:t>2025-04-28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8EC0FD-00B9-F94D-6D9F-B7E5E802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FC3FD2-FE3A-2E99-3B3A-8DFB8F943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06B7-7D85-4DBE-99B9-AEEB496A5F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628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A9193-E39A-268F-4D7A-ACA4C40AF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267A0-1B2D-341E-A085-D14BC8B6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A4DD-DB4D-4792-8F85-904887F358F4}" type="datetimeFigureOut">
              <a:rPr lang="en-CA" smtClean="0"/>
              <a:t>2025-04-28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58ED33-3851-BCB4-C23E-CE54554B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8CD95-4500-2B96-64FC-8EBA1AEAB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06B7-7D85-4DBE-99B9-AEEB496A5F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096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9ACE8-90EE-01FC-FC7E-AA4243F77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A4DD-DB4D-4792-8F85-904887F358F4}" type="datetimeFigureOut">
              <a:rPr lang="en-CA" smtClean="0"/>
              <a:t>2025-04-28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044D9E-4486-5732-2B47-E19BF0E2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CE8AF-9FCA-535A-EDE2-CB5088D13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06B7-7D85-4DBE-99B9-AEEB496A5F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465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CC6-DE41-3C5F-1A21-5D0D80E5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96D75-3627-46C9-616B-A87D5B77F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EBDB3-60F3-38E4-8492-0EDDFF25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542D7-BC29-43EF-0589-842F61B14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A4DD-DB4D-4792-8F85-904887F358F4}" type="datetimeFigureOut">
              <a:rPr lang="en-CA" smtClean="0"/>
              <a:t>2025-04-28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2C393-1DF8-D32A-4708-279E677A5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02BB7-2965-ACE7-9F9A-1116D9DC6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06B7-7D85-4DBE-99B9-AEEB496A5F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8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CAD9A-14AD-20EF-9581-48C35EA7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3D7EED-9FD1-1D46-1D51-1EB422670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0DFF8-A5D7-FF22-9901-842FD19FF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F77B2-A78A-00B3-805C-AACC5D9F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A4DD-DB4D-4792-8F85-904887F358F4}" type="datetimeFigureOut">
              <a:rPr lang="en-CA" smtClean="0"/>
              <a:t>2025-04-28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0E7C3-7CD8-8DDA-8724-70FD1358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F6A7D-F52D-D52B-BA71-A5176C7F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06B7-7D85-4DBE-99B9-AEEB496A5F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990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CE9F9A-DD0D-E2CC-68FC-311A378D4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68E61-28D7-22C4-98BE-5B856DB98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6B66B-D904-D00F-7B37-5180DDB9E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A6A4DD-DB4D-4792-8F85-904887F358F4}" type="datetimeFigureOut">
              <a:rPr lang="en-CA" smtClean="0"/>
              <a:t>2025-04-28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D6940-D504-35A6-B314-FC45376BF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BB962-3C2D-5FA4-F362-9A5F81B50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4106B7-7D85-4DBE-99B9-AEEB496A5F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873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570F5-4C1C-50DB-3486-8EE8A7A51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 descr="Blue rectangle">
            <a:extLst>
              <a:ext uri="{FF2B5EF4-FFF2-40B4-BE49-F238E27FC236}">
                <a16:creationId xmlns:a16="http://schemas.microsoft.com/office/drawing/2014/main" id="{E418A89A-A8DE-2A8F-7718-063D5A2B25B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9" name="object 3" descr="People with documents">
            <a:extLst>
              <a:ext uri="{FF2B5EF4-FFF2-40B4-BE49-F238E27FC236}">
                <a16:creationId xmlns:a16="http://schemas.microsoft.com/office/drawing/2014/main" id="{4B966FA7-96C9-489D-BBD0-A8E5FF7B2750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BA6">
              <a:alpha val="69804"/>
            </a:srgb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10" name="Picture 9" descr="A white sun and a curved road&#10;&#10;Description automatically generated">
            <a:extLst>
              <a:ext uri="{FF2B5EF4-FFF2-40B4-BE49-F238E27FC236}">
                <a16:creationId xmlns:a16="http://schemas.microsoft.com/office/drawing/2014/main" id="{390935B2-51CB-A321-6D56-EDBACEBA8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45" y="485988"/>
            <a:ext cx="1553310" cy="123166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ECD4C85-4C14-39F4-4DBA-3CF6C5DDA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1881" y="1937262"/>
            <a:ext cx="9945189" cy="2128049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5400" b="1" dirty="0">
                <a:solidFill>
                  <a:schemeClr val="bg1"/>
                </a:solidFill>
                <a:latin typeface="Gill Sans MT" panose="020B0502020104020203" pitchFamily="34" charset="0"/>
              </a:rPr>
              <a:t>ENGAGING COMMUNITY ON ENGAGEMENT</a:t>
            </a:r>
          </a:p>
        </p:txBody>
      </p:sp>
      <p:sp>
        <p:nvSpPr>
          <p:cNvPr id="12" name="object 7" descr="Beige rectangle">
            <a:extLst>
              <a:ext uri="{FF2B5EF4-FFF2-40B4-BE49-F238E27FC236}">
                <a16:creationId xmlns:a16="http://schemas.microsoft.com/office/drawing/2014/main" id="{5C8207C6-F7A5-C246-8AB7-D2E80DA0A124}"/>
              </a:ext>
            </a:extLst>
          </p:cNvPr>
          <p:cNvSpPr/>
          <p:nvPr/>
        </p:nvSpPr>
        <p:spPr>
          <a:xfrm>
            <a:off x="3038331" y="4136567"/>
            <a:ext cx="5976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43B02A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C7A5DBB-986A-7098-1A08-3E1F96B36D81}"/>
              </a:ext>
            </a:extLst>
          </p:cNvPr>
          <p:cNvSpPr txBox="1">
            <a:spLocks/>
          </p:cNvSpPr>
          <p:nvPr/>
        </p:nvSpPr>
        <p:spPr>
          <a:xfrm>
            <a:off x="2171591" y="3994056"/>
            <a:ext cx="7582009" cy="12421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en-US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Developing the Township’s Community Engagement Strategy Project Update</a:t>
            </a:r>
          </a:p>
        </p:txBody>
      </p:sp>
    </p:spTree>
    <p:extLst>
      <p:ext uri="{BB962C8B-B14F-4D97-AF65-F5344CB8AC3E}">
        <p14:creationId xmlns:p14="http://schemas.microsoft.com/office/powerpoint/2010/main" val="3176051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0E9D5-568A-FF9C-80FD-C6E238A35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56CE6C-5152-A4F6-239F-BEE9516BBEFE}"/>
              </a:ext>
            </a:extLst>
          </p:cNvPr>
          <p:cNvSpPr/>
          <p:nvPr/>
        </p:nvSpPr>
        <p:spPr>
          <a:xfrm>
            <a:off x="0" y="7938"/>
            <a:ext cx="12192000" cy="266382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825A1B33-122C-FF36-2256-1E8B0EC27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7" y="421144"/>
            <a:ext cx="2311068" cy="512306"/>
          </a:xfrm>
          <a:prstGeom prst="rect">
            <a:avLst/>
          </a:prstGeom>
          <a:ln>
            <a:noFill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B04061-EB5D-BAA6-BC47-55CB5ACAAF6F}"/>
              </a:ext>
            </a:extLst>
          </p:cNvPr>
          <p:cNvSpPr txBox="1">
            <a:spLocks/>
          </p:cNvSpPr>
          <p:nvPr/>
        </p:nvSpPr>
        <p:spPr>
          <a:xfrm>
            <a:off x="415035" y="2204307"/>
            <a:ext cx="7061712" cy="4141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To help us develop the engagement plan, we’re seeking input from:</a:t>
            </a:r>
          </a:p>
          <a:p>
            <a:r>
              <a:rPr lang="en-US" sz="2000" dirty="0"/>
              <a:t>Township’s Community Engagement Working Group</a:t>
            </a:r>
          </a:p>
          <a:p>
            <a:r>
              <a:rPr lang="en-US" sz="2000" dirty="0"/>
              <a:t>1:1 interviews with community members (representing those new to the community, those new to Canada, youth, 2SLGBTQIA+, visible minorities, those providing services to those living in poverty, Indigenous Peoples, seniors, not-for-profit housing, and business community)</a:t>
            </a:r>
          </a:p>
          <a:p>
            <a:r>
              <a:rPr lang="en-US" sz="2000" dirty="0"/>
              <a:t>Survey with Mayor and Council</a:t>
            </a:r>
          </a:p>
          <a:p>
            <a:r>
              <a:rPr lang="en-US" sz="2000" dirty="0"/>
              <a:t>Survey with Senior Management Team</a:t>
            </a:r>
          </a:p>
          <a:p>
            <a:r>
              <a:rPr lang="en-US" sz="2000" dirty="0"/>
              <a:t>Township’s DEI and Healthy Communities Advisory Committees </a:t>
            </a:r>
            <a:endParaRPr lang="en-CA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2BB74-F11E-62CD-0E79-CBAD5449E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5072" y="677297"/>
            <a:ext cx="3675888" cy="5513832"/>
          </a:xfrm>
          <a:prstGeom prst="rect">
            <a:avLst/>
          </a:prstGeom>
        </p:spPr>
      </p:pic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9C13A89-4E81-2602-5D22-AF1EB8B0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7872" y="627403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DEI Advisory Committee – Community Engagement Strategy</a:t>
            </a:r>
            <a:endParaRPr lang="en-CA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535A6547-BF27-C379-BE7E-F9FE608D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672" y="6279249"/>
            <a:ext cx="411480" cy="365125"/>
          </a:xfrm>
        </p:spPr>
        <p:txBody>
          <a:bodyPr/>
          <a:lstStyle/>
          <a:p>
            <a:fld id="{AD5570EC-148E-4032-A6EC-28D01A5F68F0}" type="slidenum">
              <a:rPr lang="en-CA" smtClean="0"/>
              <a:t>10</a:t>
            </a:fld>
            <a:endParaRPr lang="en-CA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70AF8C-7B8F-F81E-C58F-A32EC2EBC8F1}"/>
              </a:ext>
            </a:extLst>
          </p:cNvPr>
          <p:cNvCxnSpPr/>
          <p:nvPr/>
        </p:nvCxnSpPr>
        <p:spPr>
          <a:xfrm>
            <a:off x="11545825" y="6255490"/>
            <a:ext cx="0" cy="383665"/>
          </a:xfrm>
          <a:prstGeom prst="line">
            <a:avLst/>
          </a:prstGeom>
          <a:ln w="12700">
            <a:solidFill>
              <a:srgbClr val="D7C3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FD07B6DD-A894-7DB9-6539-C7C6C505EAB2}"/>
              </a:ext>
            </a:extLst>
          </p:cNvPr>
          <p:cNvSpPr txBox="1">
            <a:spLocks/>
          </p:cNvSpPr>
          <p:nvPr/>
        </p:nvSpPr>
        <p:spPr>
          <a:xfrm>
            <a:off x="415035" y="1192651"/>
            <a:ext cx="4952493" cy="69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8AE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Plan + Prepare</a:t>
            </a:r>
            <a:endParaRPr lang="en-CA" sz="4000" b="1" dirty="0">
              <a:solidFill>
                <a:srgbClr val="0078AE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9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FB4FD-C462-E673-7893-D0DDEEFF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412370-4466-8B4E-984E-768C6C43C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8" r="17388"/>
          <a:stretch/>
        </p:blipFill>
        <p:spPr>
          <a:xfrm>
            <a:off x="6940428" y="1119379"/>
            <a:ext cx="4952493" cy="506196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B90D89-C1E1-AB51-84C7-C3612BA3F4A7}"/>
              </a:ext>
            </a:extLst>
          </p:cNvPr>
          <p:cNvSpPr/>
          <p:nvPr/>
        </p:nvSpPr>
        <p:spPr>
          <a:xfrm>
            <a:off x="0" y="7938"/>
            <a:ext cx="12192000" cy="266382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EC4A4DE8-0DB8-321A-EBC0-4F86D1E60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7" y="421144"/>
            <a:ext cx="2311068" cy="512306"/>
          </a:xfrm>
          <a:prstGeom prst="rect">
            <a:avLst/>
          </a:prstGeom>
          <a:ln>
            <a:noFill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E9677B-141F-3838-2B31-96F39E4D418F}"/>
              </a:ext>
            </a:extLst>
          </p:cNvPr>
          <p:cNvSpPr txBox="1">
            <a:spLocks/>
          </p:cNvSpPr>
          <p:nvPr/>
        </p:nvSpPr>
        <p:spPr>
          <a:xfrm>
            <a:off x="294038" y="2560319"/>
            <a:ext cx="6490810" cy="38765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Will be developing an equity lens to apply to this project.</a:t>
            </a:r>
          </a:p>
          <a:p>
            <a:r>
              <a:rPr lang="en-US" sz="2200" dirty="0"/>
              <a:t>Pop-up in locations through the Township where people are already going.</a:t>
            </a:r>
          </a:p>
          <a:p>
            <a:r>
              <a:rPr lang="en-US" sz="2200" dirty="0"/>
              <a:t>Offer a variety of opportunities for people to choose how to participate.</a:t>
            </a:r>
          </a:p>
          <a:p>
            <a:r>
              <a:rPr lang="en-US" sz="2200" dirty="0"/>
              <a:t>Offer online and in-person activities.</a:t>
            </a:r>
          </a:p>
          <a:p>
            <a:r>
              <a:rPr lang="en-US" sz="2200" dirty="0"/>
              <a:t>Hold coffee chats in cafés, restaurants, and other venues.</a:t>
            </a:r>
          </a:p>
          <a:p>
            <a:r>
              <a:rPr lang="en-US" sz="2200" dirty="0"/>
              <a:t>Offer events targeted specifically to those voices often missed – workshop or drop-in style, family friendly.</a:t>
            </a:r>
          </a:p>
          <a:p>
            <a:r>
              <a:rPr lang="en-US" sz="2200" dirty="0"/>
              <a:t>Find community partners to host or co-host events.</a:t>
            </a:r>
          </a:p>
          <a:p>
            <a:r>
              <a:rPr lang="en-US" sz="2200" dirty="0"/>
              <a:t>Engage with Township staff.</a:t>
            </a:r>
            <a:endParaRPr lang="en-US" sz="2000" dirty="0"/>
          </a:p>
          <a:p>
            <a:endParaRPr lang="en-CA" sz="2000" dirty="0"/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8CC6D9C2-EF57-B65D-9E33-0C73AC14A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7872" y="627403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DEI Advisory Committee – Community Engagement Strategy</a:t>
            </a:r>
            <a:endParaRPr lang="en-CA" dirty="0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AEF59F90-63D3-F2AC-8416-A71A6FBA2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672" y="6279249"/>
            <a:ext cx="411480" cy="365125"/>
          </a:xfrm>
        </p:spPr>
        <p:txBody>
          <a:bodyPr/>
          <a:lstStyle/>
          <a:p>
            <a:fld id="{AD5570EC-148E-4032-A6EC-28D01A5F68F0}" type="slidenum">
              <a:rPr lang="en-CA" smtClean="0"/>
              <a:t>11</a:t>
            </a:fld>
            <a:endParaRPr lang="en-CA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F521C6-ABA1-50AD-8CEA-240C479035D7}"/>
              </a:ext>
            </a:extLst>
          </p:cNvPr>
          <p:cNvCxnSpPr/>
          <p:nvPr/>
        </p:nvCxnSpPr>
        <p:spPr>
          <a:xfrm>
            <a:off x="11545825" y="6255490"/>
            <a:ext cx="0" cy="383665"/>
          </a:xfrm>
          <a:prstGeom prst="line">
            <a:avLst/>
          </a:prstGeom>
          <a:ln w="12700">
            <a:solidFill>
              <a:srgbClr val="D7C3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BFE17D1A-4503-7C5A-091E-C1A777F3651A}"/>
              </a:ext>
            </a:extLst>
          </p:cNvPr>
          <p:cNvSpPr txBox="1">
            <a:spLocks/>
          </p:cNvSpPr>
          <p:nvPr/>
        </p:nvSpPr>
        <p:spPr>
          <a:xfrm>
            <a:off x="415035" y="1192650"/>
            <a:ext cx="4952493" cy="1248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8AE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Initial Thoughts on Engagement</a:t>
            </a:r>
            <a:endParaRPr lang="en-CA" sz="4000" b="1" dirty="0">
              <a:solidFill>
                <a:srgbClr val="0078AE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89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EDA11-F3F3-3AF7-3878-80439BC4E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4AD0B9-7969-22DD-6C2F-FFBFDF655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r="17593"/>
          <a:stretch/>
        </p:blipFill>
        <p:spPr>
          <a:xfrm>
            <a:off x="199994" y="1193525"/>
            <a:ext cx="4952493" cy="506196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D2E63A-EEEF-4BD1-BA03-CF80455E83AB}"/>
              </a:ext>
            </a:extLst>
          </p:cNvPr>
          <p:cNvSpPr/>
          <p:nvPr/>
        </p:nvSpPr>
        <p:spPr>
          <a:xfrm>
            <a:off x="0" y="7938"/>
            <a:ext cx="12192000" cy="266382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34457421-1E2A-54E7-6624-CAD54D410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7" y="421144"/>
            <a:ext cx="2311068" cy="512306"/>
          </a:xfrm>
          <a:prstGeom prst="rect">
            <a:avLst/>
          </a:prstGeom>
          <a:ln>
            <a:noFill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A9CC1F-3151-C4AB-3A51-4126AF278069}"/>
              </a:ext>
            </a:extLst>
          </p:cNvPr>
          <p:cNvSpPr txBox="1">
            <a:spLocks/>
          </p:cNvSpPr>
          <p:nvPr/>
        </p:nvSpPr>
        <p:spPr>
          <a:xfrm>
            <a:off x="5318884" y="2149270"/>
            <a:ext cx="6490810" cy="387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Please complete the following statement – </a:t>
            </a:r>
          </a:p>
          <a:p>
            <a:pPr lvl="1"/>
            <a:r>
              <a:rPr lang="en-US" sz="2000" dirty="0"/>
              <a:t>“This engagement process with the Township will be a success if…”</a:t>
            </a:r>
          </a:p>
          <a:p>
            <a:r>
              <a:rPr lang="en-US" sz="2000" dirty="0"/>
              <a:t>What would an inclusive process look like? How can we address barriers?</a:t>
            </a:r>
          </a:p>
          <a:p>
            <a:r>
              <a:rPr lang="en-US" sz="2000" dirty="0"/>
              <a:t>What are the best ways to reach people to invite them to participate and inform them about this project?</a:t>
            </a:r>
          </a:p>
          <a:p>
            <a:r>
              <a:rPr lang="en-US" sz="2000" dirty="0"/>
              <a:t>What do you see as your role in this project? How would you like to be involved?</a:t>
            </a:r>
          </a:p>
          <a:p>
            <a:r>
              <a:rPr lang="en-US" sz="2000" dirty="0"/>
              <a:t>What other guidance or advice do you have for us?</a:t>
            </a: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5AE87BFD-6770-A5EC-C4B3-F380FF661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7872" y="627403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DEI Advisory Committee – Community Engagement Strategy</a:t>
            </a:r>
            <a:endParaRPr lang="en-CA" dirty="0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7BB10293-5A09-DAFF-8F9F-9DA5DE3A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672" y="6279249"/>
            <a:ext cx="411480" cy="365125"/>
          </a:xfrm>
        </p:spPr>
        <p:txBody>
          <a:bodyPr/>
          <a:lstStyle/>
          <a:p>
            <a:fld id="{AD5570EC-148E-4032-A6EC-28D01A5F68F0}" type="slidenum">
              <a:rPr lang="en-CA" smtClean="0"/>
              <a:t>12</a:t>
            </a:fld>
            <a:endParaRPr lang="en-CA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B8C952-94BC-057D-FE16-EF4A3D28A1CB}"/>
              </a:ext>
            </a:extLst>
          </p:cNvPr>
          <p:cNvCxnSpPr/>
          <p:nvPr/>
        </p:nvCxnSpPr>
        <p:spPr>
          <a:xfrm>
            <a:off x="11545825" y="6255490"/>
            <a:ext cx="0" cy="383665"/>
          </a:xfrm>
          <a:prstGeom prst="line">
            <a:avLst/>
          </a:prstGeom>
          <a:ln w="12700">
            <a:solidFill>
              <a:srgbClr val="D7C3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4AA2F2F-F5BA-EDFF-9238-FD771A91DD76}"/>
              </a:ext>
            </a:extLst>
          </p:cNvPr>
          <p:cNvSpPr txBox="1">
            <a:spLocks/>
          </p:cNvSpPr>
          <p:nvPr/>
        </p:nvSpPr>
        <p:spPr>
          <a:xfrm>
            <a:off x="5318884" y="1193525"/>
            <a:ext cx="4952493" cy="7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8AE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Discussion Questions</a:t>
            </a:r>
            <a:endParaRPr lang="en-CA" sz="4000" b="1" dirty="0">
              <a:solidFill>
                <a:srgbClr val="0078AE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71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F3EC-3BBA-D628-B975-6522FF9D018A}"/>
              </a:ext>
            </a:extLst>
          </p:cNvPr>
          <p:cNvSpPr txBox="1">
            <a:spLocks/>
          </p:cNvSpPr>
          <p:nvPr/>
        </p:nvSpPr>
        <p:spPr>
          <a:xfrm>
            <a:off x="1764792" y="523321"/>
            <a:ext cx="9589008" cy="75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78A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en-CA" b="1" dirty="0">
              <a:solidFill>
                <a:srgbClr val="0078A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98C38-515F-400B-A915-46FCDBD20D71}"/>
              </a:ext>
            </a:extLst>
          </p:cNvPr>
          <p:cNvSpPr txBox="1">
            <a:spLocks/>
          </p:cNvSpPr>
          <p:nvPr/>
        </p:nvSpPr>
        <p:spPr>
          <a:xfrm>
            <a:off x="755903" y="1764803"/>
            <a:ext cx="4959097" cy="24442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Welcome and Connection</a:t>
            </a:r>
          </a:p>
          <a:p>
            <a:r>
              <a:rPr lang="en-US" sz="2000" dirty="0"/>
              <a:t>Definition of Community Engagement</a:t>
            </a:r>
          </a:p>
          <a:p>
            <a:r>
              <a:rPr lang="en-US" sz="2000" dirty="0"/>
              <a:t>Understanding the Project</a:t>
            </a:r>
          </a:p>
          <a:p>
            <a:r>
              <a:rPr lang="en-US" sz="2000" dirty="0"/>
              <a:t>Considerations for Engagement</a:t>
            </a:r>
          </a:p>
          <a:p>
            <a:r>
              <a:rPr lang="en-US" sz="2000" dirty="0"/>
              <a:t>Your Feedback</a:t>
            </a:r>
          </a:p>
          <a:p>
            <a:r>
              <a:rPr lang="en-US" sz="2000" dirty="0"/>
              <a:t>Close</a:t>
            </a:r>
          </a:p>
        </p:txBody>
      </p:sp>
      <p:pic>
        <p:nvPicPr>
          <p:cNvPr id="4" name="Picture 2" descr="Logo&#10;&#10;Description automatically generated">
            <a:extLst>
              <a:ext uri="{FF2B5EF4-FFF2-40B4-BE49-F238E27FC236}">
                <a16:creationId xmlns:a16="http://schemas.microsoft.com/office/drawing/2014/main" id="{4C80B84E-353B-C682-6653-E921695F7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02" y="365125"/>
            <a:ext cx="1288034" cy="107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355BC8EF-76F2-0226-60D9-01157D91E3B1}"/>
              </a:ext>
            </a:extLst>
          </p:cNvPr>
          <p:cNvSpPr/>
          <p:nvPr/>
        </p:nvSpPr>
        <p:spPr>
          <a:xfrm>
            <a:off x="7357872" y="903114"/>
            <a:ext cx="3787136" cy="4784454"/>
          </a:xfrm>
          <a:custGeom>
            <a:avLst/>
            <a:gdLst/>
            <a:ahLst/>
            <a:cxnLst/>
            <a:rect l="l" t="t" r="r" b="b"/>
            <a:pathLst>
              <a:path w="4609523" h="5798143">
                <a:moveTo>
                  <a:pt x="0" y="0"/>
                </a:moveTo>
                <a:lnTo>
                  <a:pt x="4609523" y="0"/>
                </a:lnTo>
                <a:lnTo>
                  <a:pt x="4609523" y="5798143"/>
                </a:lnTo>
                <a:lnTo>
                  <a:pt x="0" y="5798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 sz="120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EAD5CFE7-ED5A-6776-32F9-13DF356AB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7872" y="627403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DEI Advisory Committee – Community Engagement Strategy</a:t>
            </a:r>
            <a:endParaRPr lang="en-CA" dirty="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71B8D7C-41D2-A9BC-F722-1A604C2C0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672" y="6279249"/>
            <a:ext cx="411480" cy="365125"/>
          </a:xfrm>
        </p:spPr>
        <p:txBody>
          <a:bodyPr/>
          <a:lstStyle/>
          <a:p>
            <a:fld id="{AD5570EC-148E-4032-A6EC-28D01A5F68F0}" type="slidenum">
              <a:rPr lang="en-CA" smtClean="0"/>
              <a:t>2</a:t>
            </a:fld>
            <a:endParaRPr lang="en-CA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17F870-6D40-F82C-7245-A0F412A81DB2}"/>
              </a:ext>
            </a:extLst>
          </p:cNvPr>
          <p:cNvCxnSpPr/>
          <p:nvPr/>
        </p:nvCxnSpPr>
        <p:spPr>
          <a:xfrm>
            <a:off x="11545825" y="6255490"/>
            <a:ext cx="0" cy="383665"/>
          </a:xfrm>
          <a:prstGeom prst="line">
            <a:avLst/>
          </a:prstGeom>
          <a:ln w="12700">
            <a:solidFill>
              <a:srgbClr val="D7C3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957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4C4FFC-2F82-4091-BDE8-26F86F49F760}"/>
              </a:ext>
            </a:extLst>
          </p:cNvPr>
          <p:cNvSpPr/>
          <p:nvPr/>
        </p:nvSpPr>
        <p:spPr>
          <a:xfrm>
            <a:off x="0" y="7938"/>
            <a:ext cx="12192000" cy="266382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FF4F757A-448B-D117-E536-40CC89242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7" y="421144"/>
            <a:ext cx="2311068" cy="512306"/>
          </a:xfrm>
          <a:prstGeom prst="rect">
            <a:avLst/>
          </a:prstGeom>
          <a:ln>
            <a:noFill/>
          </a:ln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62EDD36-D0BB-D5CE-41D2-C6737FE59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85" y="2069193"/>
            <a:ext cx="6736587" cy="3913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Is defined as:</a:t>
            </a:r>
          </a:p>
          <a:p>
            <a:pPr marL="0" indent="0">
              <a:buNone/>
            </a:pPr>
            <a:r>
              <a:rPr lang="en-US" sz="2000" i="1" dirty="0"/>
              <a:t>“An intentional process with the purpose of working in inclusive and respectful ways to shape decisions, actions, impacts, or change. It is:</a:t>
            </a:r>
          </a:p>
          <a:p>
            <a:r>
              <a:rPr lang="en-US" sz="2000" i="1" dirty="0"/>
              <a:t>Purposeful and goal driven,</a:t>
            </a:r>
          </a:p>
          <a:p>
            <a:r>
              <a:rPr lang="en-US" sz="2000" i="1" dirty="0"/>
              <a:t>Trust and relationship focused,</a:t>
            </a:r>
          </a:p>
          <a:p>
            <a:r>
              <a:rPr lang="en-US" sz="2000" i="1" dirty="0"/>
              <a:t>Values based and people centered,</a:t>
            </a:r>
          </a:p>
          <a:p>
            <a:r>
              <a:rPr lang="en-US" sz="2000" i="1" dirty="0"/>
              <a:t>Inclusive and equity centered, and</a:t>
            </a:r>
          </a:p>
          <a:p>
            <a:r>
              <a:rPr lang="en-US" sz="2000" i="1" dirty="0"/>
              <a:t>Impact and outcome oriented.”</a:t>
            </a:r>
          </a:p>
          <a:p>
            <a:pPr marL="0" indent="0">
              <a:buNone/>
            </a:pPr>
            <a:r>
              <a:rPr lang="en-US" sz="2000" dirty="0"/>
              <a:t>- The International Association of Public Participation (IAP2)</a:t>
            </a:r>
            <a:endParaRPr lang="en-CA" sz="2000" dirty="0"/>
          </a:p>
          <a:p>
            <a:pPr marL="0" indent="0">
              <a:buNone/>
            </a:pPr>
            <a:endParaRPr lang="en-CA" sz="2000" dirty="0"/>
          </a:p>
        </p:txBody>
      </p:sp>
      <p:pic>
        <p:nvPicPr>
          <p:cNvPr id="14" name="Picture 13" descr="A street light with a basket of flowers&#10;&#10;AI-generated content may be incorrect.">
            <a:extLst>
              <a:ext uri="{FF2B5EF4-FFF2-40B4-BE49-F238E27FC236}">
                <a16:creationId xmlns:a16="http://schemas.microsoft.com/office/drawing/2014/main" id="{FFE52DF0-2EF8-B742-D236-9E65500F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72" y="677297"/>
            <a:ext cx="3675888" cy="5513832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63373280-AB1D-DAD2-086C-24176448E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7872" y="627403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DEI Advisory Committee – Community Engagement Strategy</a:t>
            </a:r>
            <a:endParaRPr lang="en-CA" dirty="0"/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A79A3689-5ED4-C21E-62F6-CFAD961C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672" y="6279249"/>
            <a:ext cx="411480" cy="365125"/>
          </a:xfrm>
        </p:spPr>
        <p:txBody>
          <a:bodyPr/>
          <a:lstStyle/>
          <a:p>
            <a:fld id="{AD5570EC-148E-4032-A6EC-28D01A5F68F0}" type="slidenum">
              <a:rPr lang="en-CA" smtClean="0"/>
              <a:t>3</a:t>
            </a:fld>
            <a:endParaRPr lang="en-CA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180195-79D4-24CC-3065-C0FC5AEB9ACD}"/>
              </a:ext>
            </a:extLst>
          </p:cNvPr>
          <p:cNvCxnSpPr/>
          <p:nvPr/>
        </p:nvCxnSpPr>
        <p:spPr>
          <a:xfrm>
            <a:off x="11545825" y="6255490"/>
            <a:ext cx="0" cy="383665"/>
          </a:xfrm>
          <a:prstGeom prst="line">
            <a:avLst/>
          </a:prstGeom>
          <a:ln w="12700">
            <a:solidFill>
              <a:srgbClr val="D7C3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65EF890-3587-0254-6B03-99C21E1BBCB7}"/>
              </a:ext>
            </a:extLst>
          </p:cNvPr>
          <p:cNvSpPr txBox="1">
            <a:spLocks/>
          </p:cNvSpPr>
          <p:nvPr/>
        </p:nvSpPr>
        <p:spPr>
          <a:xfrm>
            <a:off x="415035" y="1192651"/>
            <a:ext cx="6942837" cy="69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8AE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Community Engagement</a:t>
            </a:r>
            <a:endParaRPr lang="en-CA" sz="4000" b="1" dirty="0">
              <a:solidFill>
                <a:srgbClr val="0078AE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6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4D9A3-E079-74A2-86A5-2B4EBC5F9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rk with trees and a bridge&#10;&#10;AI-generated content may be incorrect.">
            <a:extLst>
              <a:ext uri="{FF2B5EF4-FFF2-40B4-BE49-F238E27FC236}">
                <a16:creationId xmlns:a16="http://schemas.microsoft.com/office/drawing/2014/main" id="{C313EF53-8A5C-41ED-4B0C-98CF4670E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14756"/>
          <a:stretch/>
        </p:blipFill>
        <p:spPr>
          <a:xfrm>
            <a:off x="237476" y="1419074"/>
            <a:ext cx="5331656" cy="451686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858EB6-8BF0-B4CF-A8BC-F51F5AA1AB72}"/>
              </a:ext>
            </a:extLst>
          </p:cNvPr>
          <p:cNvSpPr/>
          <p:nvPr/>
        </p:nvSpPr>
        <p:spPr>
          <a:xfrm>
            <a:off x="0" y="7938"/>
            <a:ext cx="12192000" cy="266382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7A5183B6-A948-9245-6C97-EB5188F76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7" y="421144"/>
            <a:ext cx="2311068" cy="512306"/>
          </a:xfrm>
          <a:prstGeom prst="rect">
            <a:avLst/>
          </a:prstGeom>
          <a:ln>
            <a:noFill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2B100E-DE07-F0E6-AD4F-2AE27B24BFED}"/>
              </a:ext>
            </a:extLst>
          </p:cNvPr>
          <p:cNvSpPr txBox="1">
            <a:spLocks/>
          </p:cNvSpPr>
          <p:nvPr/>
        </p:nvSpPr>
        <p:spPr>
          <a:xfrm>
            <a:off x="5738949" y="2305692"/>
            <a:ext cx="6069872" cy="3537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Township regularly engages with our community on a variety of issues.</a:t>
            </a:r>
          </a:p>
          <a:p>
            <a:r>
              <a:rPr lang="en-US" sz="2000" dirty="0"/>
              <a:t>Currently, we have no policy, strategy, framework, or tools to guide our practice.</a:t>
            </a:r>
          </a:p>
          <a:p>
            <a:r>
              <a:rPr lang="en-US" sz="2000" dirty="0"/>
              <a:t>We have achieved some success in the past and know we can improve.</a:t>
            </a:r>
          </a:p>
          <a:p>
            <a:r>
              <a:rPr lang="en-US" sz="2000" dirty="0"/>
              <a:t>Community engagement can contribute significantly to supporting the Township’s vision of being an active, caring, innovative, safe, and connected community.</a:t>
            </a:r>
            <a:endParaRPr lang="en-CA" sz="2000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B60A5514-C962-2693-5300-4B7BB619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7872" y="627403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DEI Advisory Committee – Community Engagement Strategy</a:t>
            </a:r>
            <a:endParaRPr lang="en-CA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78894FB7-7657-73AA-79B7-8A3CBEFE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672" y="6279249"/>
            <a:ext cx="411480" cy="365125"/>
          </a:xfrm>
        </p:spPr>
        <p:txBody>
          <a:bodyPr/>
          <a:lstStyle/>
          <a:p>
            <a:fld id="{AD5570EC-148E-4032-A6EC-28D01A5F68F0}" type="slidenum">
              <a:rPr lang="en-CA" smtClean="0"/>
              <a:t>4</a:t>
            </a:fld>
            <a:endParaRPr lang="en-CA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DF2998-1624-EA45-5378-D15C5E49BFCB}"/>
              </a:ext>
            </a:extLst>
          </p:cNvPr>
          <p:cNvCxnSpPr/>
          <p:nvPr/>
        </p:nvCxnSpPr>
        <p:spPr>
          <a:xfrm>
            <a:off x="11545825" y="6255490"/>
            <a:ext cx="0" cy="383665"/>
          </a:xfrm>
          <a:prstGeom prst="line">
            <a:avLst/>
          </a:prstGeom>
          <a:ln w="12700">
            <a:solidFill>
              <a:srgbClr val="D7C3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B97192E5-1AB4-3EF0-3E6D-E092B30B3ED6}"/>
              </a:ext>
            </a:extLst>
          </p:cNvPr>
          <p:cNvSpPr txBox="1">
            <a:spLocks/>
          </p:cNvSpPr>
          <p:nvPr/>
        </p:nvSpPr>
        <p:spPr>
          <a:xfrm>
            <a:off x="5720848" y="1420197"/>
            <a:ext cx="5824977" cy="69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8AE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Current State</a:t>
            </a:r>
            <a:endParaRPr lang="en-CA" sz="4000" b="1" dirty="0">
              <a:solidFill>
                <a:srgbClr val="0078AE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137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87F51-DF84-359E-56AA-068BA1C5E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00BEA6-CA2D-DBB8-9FF8-FDE94A517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r="10654"/>
          <a:stretch/>
        </p:blipFill>
        <p:spPr>
          <a:xfrm>
            <a:off x="6229145" y="1376617"/>
            <a:ext cx="5316680" cy="4504181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0D7626-8E27-BAB2-D062-39AEEAB8F2BB}"/>
              </a:ext>
            </a:extLst>
          </p:cNvPr>
          <p:cNvSpPr/>
          <p:nvPr/>
        </p:nvSpPr>
        <p:spPr>
          <a:xfrm>
            <a:off x="0" y="7938"/>
            <a:ext cx="12192000" cy="266382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CEE75BFB-7993-39C2-C23A-6880524C1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7" y="421144"/>
            <a:ext cx="2311068" cy="512306"/>
          </a:xfrm>
          <a:prstGeom prst="rect">
            <a:avLst/>
          </a:prstGeom>
          <a:ln>
            <a:noFill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1BC0DD-C7DC-E45E-3DB1-C39D4CD75551}"/>
              </a:ext>
            </a:extLst>
          </p:cNvPr>
          <p:cNvSpPr txBox="1">
            <a:spLocks/>
          </p:cNvSpPr>
          <p:nvPr/>
        </p:nvSpPr>
        <p:spPr>
          <a:xfrm>
            <a:off x="294038" y="2204307"/>
            <a:ext cx="5696989" cy="4141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The primary goals of the project are to:</a:t>
            </a:r>
          </a:p>
          <a:p>
            <a:r>
              <a:rPr lang="en-US" sz="2000" dirty="0"/>
              <a:t>Establish a robust and transparent community engagement program.</a:t>
            </a:r>
          </a:p>
          <a:p>
            <a:r>
              <a:rPr lang="en-US" sz="2000" dirty="0"/>
              <a:t>Foster trust and relationship building within the community.</a:t>
            </a:r>
          </a:p>
          <a:p>
            <a:r>
              <a:rPr lang="en-US" sz="2000" dirty="0"/>
              <a:t>Ensure inclusivity in decision-making.</a:t>
            </a:r>
          </a:p>
          <a:p>
            <a:r>
              <a:rPr lang="en-US" sz="2000" dirty="0"/>
              <a:t>Establish a positive culture of engagement.</a:t>
            </a:r>
            <a:endParaRPr lang="en-CA" sz="2000" dirty="0"/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6DDBF746-FB7A-4953-0A20-C952E325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7872" y="627403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DEI Advisory Committee – Community Engagement Strategy</a:t>
            </a:r>
            <a:endParaRPr lang="en-CA" dirty="0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9CC4AB4D-E0A7-CE04-7B54-768759FFC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672" y="6279249"/>
            <a:ext cx="411480" cy="365125"/>
          </a:xfrm>
        </p:spPr>
        <p:txBody>
          <a:bodyPr/>
          <a:lstStyle/>
          <a:p>
            <a:fld id="{AD5570EC-148E-4032-A6EC-28D01A5F68F0}" type="slidenum">
              <a:rPr lang="en-CA" smtClean="0"/>
              <a:t>5</a:t>
            </a:fld>
            <a:endParaRPr lang="en-CA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0E2967-2377-7EDB-37FC-7092E63858ED}"/>
              </a:ext>
            </a:extLst>
          </p:cNvPr>
          <p:cNvCxnSpPr/>
          <p:nvPr/>
        </p:nvCxnSpPr>
        <p:spPr>
          <a:xfrm>
            <a:off x="11545825" y="6255490"/>
            <a:ext cx="0" cy="383665"/>
          </a:xfrm>
          <a:prstGeom prst="line">
            <a:avLst/>
          </a:prstGeom>
          <a:ln w="12700">
            <a:solidFill>
              <a:srgbClr val="D7C3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63A2F749-4DC3-89E6-C1F3-709676CA520C}"/>
              </a:ext>
            </a:extLst>
          </p:cNvPr>
          <p:cNvSpPr txBox="1">
            <a:spLocks/>
          </p:cNvSpPr>
          <p:nvPr/>
        </p:nvSpPr>
        <p:spPr>
          <a:xfrm>
            <a:off x="415035" y="1192651"/>
            <a:ext cx="4952493" cy="69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8AE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 Project</a:t>
            </a:r>
            <a:endParaRPr lang="en-CA" sz="4000" b="1" dirty="0">
              <a:solidFill>
                <a:srgbClr val="0078AE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877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37B15-4EE3-9FA2-FFD7-D2C09E9C2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387A5C-7B57-1A63-8C6A-63103841E85B}"/>
              </a:ext>
            </a:extLst>
          </p:cNvPr>
          <p:cNvSpPr/>
          <p:nvPr/>
        </p:nvSpPr>
        <p:spPr>
          <a:xfrm>
            <a:off x="0" y="7938"/>
            <a:ext cx="12192000" cy="266382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EBC1D6E7-2C1D-6ACC-383D-F3A6D3792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7" y="421144"/>
            <a:ext cx="2311068" cy="512306"/>
          </a:xfrm>
          <a:prstGeom prst="rect">
            <a:avLst/>
          </a:prstGeom>
          <a:ln>
            <a:noFill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06E241-9A94-384E-67A3-675D1E9688CC}"/>
              </a:ext>
            </a:extLst>
          </p:cNvPr>
          <p:cNvSpPr txBox="1">
            <a:spLocks/>
          </p:cNvSpPr>
          <p:nvPr/>
        </p:nvSpPr>
        <p:spPr>
          <a:xfrm>
            <a:off x="415034" y="2204307"/>
            <a:ext cx="7137899" cy="4141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Our upcoming engagement process will inform the development of:</a:t>
            </a:r>
          </a:p>
          <a:p>
            <a:r>
              <a:rPr lang="en-US" sz="2000" dirty="0"/>
              <a:t>CE Strategy – outlines the consistent, proactive, inclusive, and meaningful way the Township will engage the community.</a:t>
            </a:r>
          </a:p>
          <a:p>
            <a:r>
              <a:rPr lang="en-US" sz="2000" dirty="0"/>
              <a:t>Action Plan – roadmap for Administration to implement the CE strategy.</a:t>
            </a:r>
          </a:p>
          <a:p>
            <a:r>
              <a:rPr lang="en-US" sz="2000" dirty="0"/>
              <a:t>Staff Toolkit and Templates – tools and guidance for staff from access the organization to use to bring the CE Strategy to life.</a:t>
            </a:r>
          </a:p>
          <a:p>
            <a:r>
              <a:rPr lang="en-US" sz="2000" dirty="0"/>
              <a:t>CE Charter – outlining the commitment, responsibilities, and core principles of engagement between the Township, Council, and residents.</a:t>
            </a:r>
            <a:endParaRPr lang="en-CA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3483C-3FE3-A58B-9F08-2AA945874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5072" y="677297"/>
            <a:ext cx="3675888" cy="5513832"/>
          </a:xfrm>
          <a:prstGeom prst="rect">
            <a:avLst/>
          </a:prstGeom>
        </p:spPr>
      </p:pic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FC5555C-936F-0918-0A73-DD335FED5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7872" y="627403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DEI Advisory Committee – Community Engagement Strategy</a:t>
            </a:r>
            <a:endParaRPr lang="en-CA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1FB611ED-50CF-E69C-3DFD-132C189A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672" y="6279249"/>
            <a:ext cx="411480" cy="365125"/>
          </a:xfrm>
        </p:spPr>
        <p:txBody>
          <a:bodyPr/>
          <a:lstStyle/>
          <a:p>
            <a:fld id="{AD5570EC-148E-4032-A6EC-28D01A5F68F0}" type="slidenum">
              <a:rPr lang="en-CA" smtClean="0"/>
              <a:t>6</a:t>
            </a:fld>
            <a:endParaRPr lang="en-CA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BB1A9C-B7E8-DC6C-DFD2-34D7E806E159}"/>
              </a:ext>
            </a:extLst>
          </p:cNvPr>
          <p:cNvCxnSpPr/>
          <p:nvPr/>
        </p:nvCxnSpPr>
        <p:spPr>
          <a:xfrm>
            <a:off x="11545825" y="6255490"/>
            <a:ext cx="0" cy="383665"/>
          </a:xfrm>
          <a:prstGeom prst="line">
            <a:avLst/>
          </a:prstGeom>
          <a:ln w="12700">
            <a:solidFill>
              <a:srgbClr val="D7C3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B150A3C3-B4B8-79DE-7AE7-A30BAFB1C701}"/>
              </a:ext>
            </a:extLst>
          </p:cNvPr>
          <p:cNvSpPr txBox="1">
            <a:spLocks/>
          </p:cNvSpPr>
          <p:nvPr/>
        </p:nvSpPr>
        <p:spPr>
          <a:xfrm>
            <a:off x="415035" y="1192651"/>
            <a:ext cx="4952493" cy="69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78AE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Project Deliverables</a:t>
            </a:r>
            <a:endParaRPr lang="en-CA" sz="4000" b="1" dirty="0">
              <a:solidFill>
                <a:srgbClr val="0078AE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9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86D59-E5EC-71BE-5389-74204EF95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6739FB-C437-B89D-8A60-F6240F72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7872" y="627403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DEI Advisory Committee – Community Engagement Strategy</a:t>
            </a:r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3146A7-40B4-272C-3290-0F751BAE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672" y="6279249"/>
            <a:ext cx="411480" cy="365125"/>
          </a:xfrm>
        </p:spPr>
        <p:txBody>
          <a:bodyPr/>
          <a:lstStyle/>
          <a:p>
            <a:fld id="{AD5570EC-148E-4032-A6EC-28D01A5F68F0}" type="slidenum">
              <a:rPr lang="en-CA" smtClean="0"/>
              <a:t>7</a:t>
            </a:fld>
            <a:endParaRPr lang="en-CA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8610CB-9BC9-86B8-7AC5-58975F1B7927}"/>
              </a:ext>
            </a:extLst>
          </p:cNvPr>
          <p:cNvCxnSpPr/>
          <p:nvPr/>
        </p:nvCxnSpPr>
        <p:spPr>
          <a:xfrm>
            <a:off x="11545825" y="6255490"/>
            <a:ext cx="0" cy="383665"/>
          </a:xfrm>
          <a:prstGeom prst="line">
            <a:avLst/>
          </a:prstGeom>
          <a:ln w="12700">
            <a:solidFill>
              <a:srgbClr val="D7C3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127FC30-BCAF-D85F-1D38-F729FC7047AE}"/>
              </a:ext>
            </a:extLst>
          </p:cNvPr>
          <p:cNvSpPr/>
          <p:nvPr/>
        </p:nvSpPr>
        <p:spPr>
          <a:xfrm>
            <a:off x="0" y="7938"/>
            <a:ext cx="12192000" cy="266382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2AD2C252-CD98-088D-00F6-66F5EFE48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7" y="421144"/>
            <a:ext cx="2311068" cy="512306"/>
          </a:xfrm>
          <a:prstGeom prst="rect">
            <a:avLst/>
          </a:prstGeom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EF4718-EBE4-E47F-0EA6-BF227FA16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35" y="1192651"/>
            <a:ext cx="8428465" cy="6936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8AE"/>
                </a:solidFill>
                <a:ea typeface="Calibri"/>
                <a:cs typeface="Calibri"/>
              </a:rPr>
              <a:t>Inputs to Decision Making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E9AAF-F909-2F6D-415F-B9C5FE814E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183" r="-128" b="28201"/>
          <a:stretch/>
        </p:blipFill>
        <p:spPr>
          <a:xfrm>
            <a:off x="1995131" y="2379946"/>
            <a:ext cx="8191318" cy="285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5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43276-AEE1-CC6A-4333-C3578C5B0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B84A9-5C70-D6E6-ACE0-8868FD92F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7872" y="627403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DEI Advisory Committee – Community Engagement Strategy</a:t>
            </a:r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00AB72-6D69-1023-60AC-EDD68EAE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672" y="6279249"/>
            <a:ext cx="411480" cy="365125"/>
          </a:xfrm>
        </p:spPr>
        <p:txBody>
          <a:bodyPr/>
          <a:lstStyle/>
          <a:p>
            <a:fld id="{AD5570EC-148E-4032-A6EC-28D01A5F68F0}" type="slidenum">
              <a:rPr lang="en-CA" smtClean="0"/>
              <a:t>8</a:t>
            </a:fld>
            <a:endParaRPr lang="en-CA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C4CEEC-F044-D59A-9BA4-039DB5DBA69D}"/>
              </a:ext>
            </a:extLst>
          </p:cNvPr>
          <p:cNvCxnSpPr/>
          <p:nvPr/>
        </p:nvCxnSpPr>
        <p:spPr>
          <a:xfrm>
            <a:off x="11545825" y="6255490"/>
            <a:ext cx="0" cy="383665"/>
          </a:xfrm>
          <a:prstGeom prst="line">
            <a:avLst/>
          </a:prstGeom>
          <a:ln w="12700">
            <a:solidFill>
              <a:srgbClr val="D7C3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EC51233-5201-C941-D95A-A2E205969CBC}"/>
              </a:ext>
            </a:extLst>
          </p:cNvPr>
          <p:cNvSpPr/>
          <p:nvPr/>
        </p:nvSpPr>
        <p:spPr>
          <a:xfrm>
            <a:off x="0" y="7938"/>
            <a:ext cx="12192000" cy="266382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7C258AFC-0976-AE6E-CF35-D47B309E3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7" y="421144"/>
            <a:ext cx="2311068" cy="512306"/>
          </a:xfrm>
          <a:prstGeom prst="rect">
            <a:avLst/>
          </a:prstGeom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77891A8-648F-D183-AF16-06F5A230E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35" y="1192651"/>
            <a:ext cx="8428465" cy="6936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8AE"/>
                </a:solidFill>
                <a:ea typeface="Calibri"/>
                <a:cs typeface="Calibri"/>
              </a:rPr>
              <a:t>The Decision Makers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E91F63-3A5A-1392-E014-B4B20E18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43" r="-128" b="25305"/>
          <a:stretch/>
        </p:blipFill>
        <p:spPr>
          <a:xfrm>
            <a:off x="2078637" y="1899780"/>
            <a:ext cx="7982551" cy="422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08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15A0A-2719-1162-3721-CB5D5D4C0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1B1FDB-4AC2-582E-6A07-FBC871D3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7872" y="627403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DEI Advisory Committee – Community Engagement Strategy</a:t>
            </a:r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5BCB62-E546-6A26-5E23-F3E50C2DF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672" y="6279249"/>
            <a:ext cx="411480" cy="365125"/>
          </a:xfrm>
        </p:spPr>
        <p:txBody>
          <a:bodyPr/>
          <a:lstStyle/>
          <a:p>
            <a:fld id="{AD5570EC-148E-4032-A6EC-28D01A5F68F0}" type="slidenum">
              <a:rPr lang="en-CA" smtClean="0"/>
              <a:t>9</a:t>
            </a:fld>
            <a:endParaRPr lang="en-CA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1D09D8-C243-CE60-58D0-97FD73687F2F}"/>
              </a:ext>
            </a:extLst>
          </p:cNvPr>
          <p:cNvCxnSpPr/>
          <p:nvPr/>
        </p:nvCxnSpPr>
        <p:spPr>
          <a:xfrm>
            <a:off x="11545825" y="6255490"/>
            <a:ext cx="0" cy="383665"/>
          </a:xfrm>
          <a:prstGeom prst="line">
            <a:avLst/>
          </a:prstGeom>
          <a:ln w="12700">
            <a:solidFill>
              <a:srgbClr val="D7C3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4A7C79F-04D5-C08B-F5AD-524DF1FBBD5F}"/>
              </a:ext>
            </a:extLst>
          </p:cNvPr>
          <p:cNvSpPr/>
          <p:nvPr/>
        </p:nvSpPr>
        <p:spPr>
          <a:xfrm>
            <a:off x="0" y="7938"/>
            <a:ext cx="12192000" cy="266382"/>
          </a:xfrm>
          <a:prstGeom prst="rect">
            <a:avLst/>
          </a:prstGeom>
          <a:solidFill>
            <a:srgbClr val="0078AE"/>
          </a:solidFill>
          <a:ln>
            <a:solidFill>
              <a:srgbClr val="0078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03256582-4493-A8B3-1FB1-CA81A7942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7" y="421144"/>
            <a:ext cx="2311068" cy="512306"/>
          </a:xfrm>
          <a:prstGeom prst="rect">
            <a:avLst/>
          </a:prstGeom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84923FA-4754-D0A0-2222-D5A6C1A6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35" y="1192651"/>
            <a:ext cx="4952493" cy="6936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8AE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Project Timelines</a:t>
            </a:r>
            <a:endParaRPr lang="en-CA" sz="4000" b="1" dirty="0">
              <a:solidFill>
                <a:srgbClr val="0078AE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A diagram of a diagram&#10;&#10;AI-generated content may be incorrect.">
            <a:extLst>
              <a:ext uri="{FF2B5EF4-FFF2-40B4-BE49-F238E27FC236}">
                <a16:creationId xmlns:a16="http://schemas.microsoft.com/office/drawing/2014/main" id="{3DAC0AEC-1155-1E93-A721-A5B99D342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9161" y="1887409"/>
            <a:ext cx="7732056" cy="4351338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68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79ff5a-620f-4193-82f9-c47abf2b1211" xsi:nil="true"/>
    <lcf76f155ced4ddcb4097134ff3c332f xmlns="e3f7356f-3c08-4388-aeec-e925754e185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029BA84D4B424FB6FB57D60F2355E7" ma:contentTypeVersion="10" ma:contentTypeDescription="Create a new document." ma:contentTypeScope="" ma:versionID="3ddeee6dbeece4f2ad2352ff02c76f01">
  <xsd:schema xmlns:xsd="http://www.w3.org/2001/XMLSchema" xmlns:xs="http://www.w3.org/2001/XMLSchema" xmlns:p="http://schemas.microsoft.com/office/2006/metadata/properties" xmlns:ns2="e3f7356f-3c08-4388-aeec-e925754e185e" xmlns:ns3="e479ff5a-620f-4193-82f9-c47abf2b1211" targetNamespace="http://schemas.microsoft.com/office/2006/metadata/properties" ma:root="true" ma:fieldsID="3cee43b690115d598979744cae0f3b37" ns2:_="" ns3:_="">
    <xsd:import namespace="e3f7356f-3c08-4388-aeec-e925754e185e"/>
    <xsd:import namespace="e479ff5a-620f-4193-82f9-c47abf2b12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7356f-3c08-4388-aeec-e925754e18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23b643f-de72-45e5-a65e-4b4a65566f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9ff5a-620f-4193-82f9-c47abf2b121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f72a144-38b1-474a-9bae-461ff6fee6ff}" ma:internalName="TaxCatchAll" ma:showField="CatchAllData" ma:web="e479ff5a-620f-4193-82f9-c47abf2b12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4DA82B-58AB-4256-81A9-4A603223F3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0045F6-4A2D-475C-B9EF-558AC89CAD8F}">
  <ds:schemaRefs>
    <ds:schemaRef ds:uri="http://schemas.microsoft.com/office/2006/metadata/properties"/>
    <ds:schemaRef ds:uri="http://schemas.microsoft.com/office/infopath/2007/PartnerControls"/>
    <ds:schemaRef ds:uri="e479ff5a-620f-4193-82f9-c47abf2b1211"/>
    <ds:schemaRef ds:uri="e3f7356f-3c08-4388-aeec-e925754e185e"/>
  </ds:schemaRefs>
</ds:datastoreItem>
</file>

<file path=customXml/itemProps3.xml><?xml version="1.0" encoding="utf-8"?>
<ds:datastoreItem xmlns:ds="http://schemas.openxmlformats.org/officeDocument/2006/customXml" ds:itemID="{A3358D04-A806-45DA-832F-7AF4EE63E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f7356f-3c08-4388-aeec-e925754e185e"/>
    <ds:schemaRef ds:uri="e479ff5a-620f-4193-82f9-c47abf2b12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662</Words>
  <Application>Microsoft Office PowerPoint</Application>
  <PresentationFormat>Widescreen</PresentationFormat>
  <Paragraphs>83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Gill Sans MT</vt:lpstr>
      <vt:lpstr>Office Theme</vt:lpstr>
      <vt:lpstr>ENGAGING COMMUNITY ON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Inputs to Decision Making</vt:lpstr>
      <vt:lpstr>The Decision Makers</vt:lpstr>
      <vt:lpstr>Project Timelines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Paula Power</dc:creator>
  <cp:lastModifiedBy>Kendra Martin</cp:lastModifiedBy>
  <cp:revision>50</cp:revision>
  <dcterms:created xsi:type="dcterms:W3CDTF">2025-04-25T12:44:15Z</dcterms:created>
  <dcterms:modified xsi:type="dcterms:W3CDTF">2025-04-28T13:36:36Z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0x010100CD029BA84D4B424FB6FB57D60F2355E7</vt:lpwstr>
  </property>
  <property fmtid="{D5CDD505-2E9C-101B-9397-08002B2CF9AE}" pid="3" name="MediaServiceImageTags">
    <vt:lpwstr/>
  </property>
</Properties>
</file>