
<file path=[Content_Types].xml><?xml version="1.0" encoding="utf-8"?>
<Types xmlns="http://schemas.openxmlformats.org/package/2006/content-types">
  <Default Extension="gif" ContentType="image/gi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64" r:id="rId2"/>
    <p:sldId id="265" r:id="rId3"/>
    <p:sldId id="266" r:id="rId4"/>
    <p:sldId id="267" r:id="rId5"/>
    <p:sldId id="268" r:id="rId6"/>
    <p:sldId id="275" r:id="rId7"/>
    <p:sldId id="269" r:id="rId8"/>
    <p:sldId id="276" r:id="rId9"/>
    <p:sldId id="274" r:id="rId10"/>
    <p:sldId id="277" r:id="rId11"/>
    <p:sldId id="270" r:id="rId12"/>
    <p:sldId id="278" r:id="rId13"/>
    <p:sldId id="272" r:id="rId14"/>
    <p:sldId id="261" r:id="rId15"/>
    <p:sldId id="28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C322"/>
    <a:srgbClr val="50B848"/>
    <a:srgbClr val="0078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295" autoAdjust="0"/>
    <p:restoredTop sz="94660"/>
  </p:normalViewPr>
  <p:slideViewPr>
    <p:cSldViewPr snapToGrid="0">
      <p:cViewPr varScale="1">
        <p:scale>
          <a:sx n="109" d="100"/>
          <a:sy n="109" d="100"/>
        </p:scale>
        <p:origin x="138"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6F19F2-1442-4D19-8E67-CC8ECFEBC680}" type="datetimeFigureOut">
              <a:rPr lang="en-CA" smtClean="0"/>
              <a:t>2022-12-21</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1C5CD5-7443-4AFE-839B-D8095893FBCD}" type="slidenum">
              <a:rPr lang="en-CA" smtClean="0"/>
              <a:t>‹#›</a:t>
            </a:fld>
            <a:endParaRPr lang="en-CA"/>
          </a:p>
        </p:txBody>
      </p:sp>
    </p:spTree>
    <p:extLst>
      <p:ext uri="{BB962C8B-B14F-4D97-AF65-F5344CB8AC3E}">
        <p14:creationId xmlns:p14="http://schemas.microsoft.com/office/powerpoint/2010/main" val="2843144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876EF-2140-4EF8-A0F5-B57BC02EBA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E9F2105C-BA07-49A7-8595-B28E6C9A7E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51E89FB4-DEA7-4CC2-8949-5975C778DE3E}"/>
              </a:ext>
            </a:extLst>
          </p:cNvPr>
          <p:cNvSpPr>
            <a:spLocks noGrp="1"/>
          </p:cNvSpPr>
          <p:nvPr>
            <p:ph type="dt" sz="half" idx="10"/>
          </p:nvPr>
        </p:nvSpPr>
        <p:spPr/>
        <p:txBody>
          <a:bodyPr/>
          <a:lstStyle/>
          <a:p>
            <a:fld id="{9B1F1FD0-43EF-44E8-A127-04D517F88CFC}" type="datetime1">
              <a:rPr lang="en-CA" smtClean="0"/>
              <a:t>2022-12-21</a:t>
            </a:fld>
            <a:endParaRPr lang="en-CA"/>
          </a:p>
        </p:txBody>
      </p:sp>
      <p:sp>
        <p:nvSpPr>
          <p:cNvPr id="5" name="Footer Placeholder 4">
            <a:extLst>
              <a:ext uri="{FF2B5EF4-FFF2-40B4-BE49-F238E27FC236}">
                <a16:creationId xmlns:a16="http://schemas.microsoft.com/office/drawing/2014/main" id="{BED9B718-232B-4DAA-9D32-AA3BB56B6361}"/>
              </a:ext>
            </a:extLst>
          </p:cNvPr>
          <p:cNvSpPr>
            <a:spLocks noGrp="1"/>
          </p:cNvSpPr>
          <p:nvPr>
            <p:ph type="ftr" sz="quarter" idx="11"/>
          </p:nvPr>
        </p:nvSpPr>
        <p:spPr/>
        <p:txBody>
          <a:bodyPr/>
          <a:lstStyle/>
          <a:p>
            <a:r>
              <a:rPr lang="en-CA"/>
              <a:t>Legislative Services</a:t>
            </a:r>
          </a:p>
        </p:txBody>
      </p:sp>
      <p:sp>
        <p:nvSpPr>
          <p:cNvPr id="6" name="Slide Number Placeholder 5">
            <a:extLst>
              <a:ext uri="{FF2B5EF4-FFF2-40B4-BE49-F238E27FC236}">
                <a16:creationId xmlns:a16="http://schemas.microsoft.com/office/drawing/2014/main" id="{E32015F4-15A0-442B-9655-0CEA7F0226AD}"/>
              </a:ext>
            </a:extLst>
          </p:cNvPr>
          <p:cNvSpPr>
            <a:spLocks noGrp="1"/>
          </p:cNvSpPr>
          <p:nvPr>
            <p:ph type="sldNum" sz="quarter" idx="12"/>
          </p:nvPr>
        </p:nvSpPr>
        <p:spPr/>
        <p:txBody>
          <a:bodyPr/>
          <a:lstStyle/>
          <a:p>
            <a:fld id="{16284F59-2E8F-4658-90FC-53479895C07E}" type="slidenum">
              <a:rPr lang="en-CA" smtClean="0"/>
              <a:t>‹#›</a:t>
            </a:fld>
            <a:endParaRPr lang="en-CA"/>
          </a:p>
        </p:txBody>
      </p:sp>
    </p:spTree>
    <p:extLst>
      <p:ext uri="{BB962C8B-B14F-4D97-AF65-F5344CB8AC3E}">
        <p14:creationId xmlns:p14="http://schemas.microsoft.com/office/powerpoint/2010/main" val="2131457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5F70B-B474-4357-9E7A-5487BC63C6FF}"/>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C20C1BE-B815-4C7E-8242-4477DA46D2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2861137-9EB2-4411-B005-536E07213A39}"/>
              </a:ext>
            </a:extLst>
          </p:cNvPr>
          <p:cNvSpPr>
            <a:spLocks noGrp="1"/>
          </p:cNvSpPr>
          <p:nvPr>
            <p:ph type="dt" sz="half" idx="10"/>
          </p:nvPr>
        </p:nvSpPr>
        <p:spPr/>
        <p:txBody>
          <a:bodyPr/>
          <a:lstStyle/>
          <a:p>
            <a:fld id="{6A70E3AB-9056-4E85-AE8F-EE4198D3C95E}" type="datetime1">
              <a:rPr lang="en-CA" smtClean="0"/>
              <a:t>2022-12-21</a:t>
            </a:fld>
            <a:endParaRPr lang="en-CA"/>
          </a:p>
        </p:txBody>
      </p:sp>
      <p:sp>
        <p:nvSpPr>
          <p:cNvPr id="5" name="Footer Placeholder 4">
            <a:extLst>
              <a:ext uri="{FF2B5EF4-FFF2-40B4-BE49-F238E27FC236}">
                <a16:creationId xmlns:a16="http://schemas.microsoft.com/office/drawing/2014/main" id="{887218E0-5447-4074-A80C-5500521A5284}"/>
              </a:ext>
            </a:extLst>
          </p:cNvPr>
          <p:cNvSpPr>
            <a:spLocks noGrp="1"/>
          </p:cNvSpPr>
          <p:nvPr>
            <p:ph type="ftr" sz="quarter" idx="11"/>
          </p:nvPr>
        </p:nvSpPr>
        <p:spPr/>
        <p:txBody>
          <a:bodyPr/>
          <a:lstStyle/>
          <a:p>
            <a:r>
              <a:rPr lang="en-CA"/>
              <a:t>Legislative Services</a:t>
            </a:r>
          </a:p>
        </p:txBody>
      </p:sp>
      <p:sp>
        <p:nvSpPr>
          <p:cNvPr id="6" name="Slide Number Placeholder 5">
            <a:extLst>
              <a:ext uri="{FF2B5EF4-FFF2-40B4-BE49-F238E27FC236}">
                <a16:creationId xmlns:a16="http://schemas.microsoft.com/office/drawing/2014/main" id="{C240B498-3742-4E12-862A-622A82843728}"/>
              </a:ext>
            </a:extLst>
          </p:cNvPr>
          <p:cNvSpPr>
            <a:spLocks noGrp="1"/>
          </p:cNvSpPr>
          <p:nvPr>
            <p:ph type="sldNum" sz="quarter" idx="12"/>
          </p:nvPr>
        </p:nvSpPr>
        <p:spPr/>
        <p:txBody>
          <a:bodyPr/>
          <a:lstStyle/>
          <a:p>
            <a:fld id="{16284F59-2E8F-4658-90FC-53479895C07E}" type="slidenum">
              <a:rPr lang="en-CA" smtClean="0"/>
              <a:t>‹#›</a:t>
            </a:fld>
            <a:endParaRPr lang="en-CA"/>
          </a:p>
        </p:txBody>
      </p:sp>
    </p:spTree>
    <p:extLst>
      <p:ext uri="{BB962C8B-B14F-4D97-AF65-F5344CB8AC3E}">
        <p14:creationId xmlns:p14="http://schemas.microsoft.com/office/powerpoint/2010/main" val="1067542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861337-47F3-475C-A658-927E620DA55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9035A0E-54D0-4FE7-9A58-50E5C0C2E75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5C33E77-2E1C-4FC8-822C-45A9ED90B595}"/>
              </a:ext>
            </a:extLst>
          </p:cNvPr>
          <p:cNvSpPr>
            <a:spLocks noGrp="1"/>
          </p:cNvSpPr>
          <p:nvPr>
            <p:ph type="dt" sz="half" idx="10"/>
          </p:nvPr>
        </p:nvSpPr>
        <p:spPr/>
        <p:txBody>
          <a:bodyPr/>
          <a:lstStyle/>
          <a:p>
            <a:fld id="{232D27E2-A8AA-40DB-8965-BC6B5CE8593C}" type="datetime1">
              <a:rPr lang="en-CA" smtClean="0"/>
              <a:t>2022-12-21</a:t>
            </a:fld>
            <a:endParaRPr lang="en-CA"/>
          </a:p>
        </p:txBody>
      </p:sp>
      <p:sp>
        <p:nvSpPr>
          <p:cNvPr id="5" name="Footer Placeholder 4">
            <a:extLst>
              <a:ext uri="{FF2B5EF4-FFF2-40B4-BE49-F238E27FC236}">
                <a16:creationId xmlns:a16="http://schemas.microsoft.com/office/drawing/2014/main" id="{F3852892-59DA-4C09-965A-39A460C64745}"/>
              </a:ext>
            </a:extLst>
          </p:cNvPr>
          <p:cNvSpPr>
            <a:spLocks noGrp="1"/>
          </p:cNvSpPr>
          <p:nvPr>
            <p:ph type="ftr" sz="quarter" idx="11"/>
          </p:nvPr>
        </p:nvSpPr>
        <p:spPr/>
        <p:txBody>
          <a:bodyPr/>
          <a:lstStyle/>
          <a:p>
            <a:r>
              <a:rPr lang="en-CA"/>
              <a:t>Legislative Services</a:t>
            </a:r>
          </a:p>
        </p:txBody>
      </p:sp>
      <p:sp>
        <p:nvSpPr>
          <p:cNvPr id="6" name="Slide Number Placeholder 5">
            <a:extLst>
              <a:ext uri="{FF2B5EF4-FFF2-40B4-BE49-F238E27FC236}">
                <a16:creationId xmlns:a16="http://schemas.microsoft.com/office/drawing/2014/main" id="{42DCDAB5-65B9-49C4-A733-D9A5FDCF5CFC}"/>
              </a:ext>
            </a:extLst>
          </p:cNvPr>
          <p:cNvSpPr>
            <a:spLocks noGrp="1"/>
          </p:cNvSpPr>
          <p:nvPr>
            <p:ph type="sldNum" sz="quarter" idx="12"/>
          </p:nvPr>
        </p:nvSpPr>
        <p:spPr/>
        <p:txBody>
          <a:bodyPr/>
          <a:lstStyle/>
          <a:p>
            <a:fld id="{16284F59-2E8F-4658-90FC-53479895C07E}" type="slidenum">
              <a:rPr lang="en-CA" smtClean="0"/>
              <a:t>‹#›</a:t>
            </a:fld>
            <a:endParaRPr lang="en-CA"/>
          </a:p>
        </p:txBody>
      </p:sp>
    </p:spTree>
    <p:extLst>
      <p:ext uri="{BB962C8B-B14F-4D97-AF65-F5344CB8AC3E}">
        <p14:creationId xmlns:p14="http://schemas.microsoft.com/office/powerpoint/2010/main" val="24997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F5A0D-3C0F-41FB-8143-569AB8E6BA3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C2932CC-78DD-4FF5-84ED-29F842BB6B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2877412-C49C-464A-B1B5-8D3ACE4400EE}"/>
              </a:ext>
            </a:extLst>
          </p:cNvPr>
          <p:cNvSpPr>
            <a:spLocks noGrp="1"/>
          </p:cNvSpPr>
          <p:nvPr>
            <p:ph type="dt" sz="half" idx="10"/>
          </p:nvPr>
        </p:nvSpPr>
        <p:spPr/>
        <p:txBody>
          <a:bodyPr/>
          <a:lstStyle/>
          <a:p>
            <a:fld id="{3D0EBC64-2056-4AFA-B218-56486A13895B}" type="datetime1">
              <a:rPr lang="en-CA" smtClean="0"/>
              <a:t>2022-12-21</a:t>
            </a:fld>
            <a:endParaRPr lang="en-CA"/>
          </a:p>
        </p:txBody>
      </p:sp>
      <p:sp>
        <p:nvSpPr>
          <p:cNvPr id="5" name="Footer Placeholder 4">
            <a:extLst>
              <a:ext uri="{FF2B5EF4-FFF2-40B4-BE49-F238E27FC236}">
                <a16:creationId xmlns:a16="http://schemas.microsoft.com/office/drawing/2014/main" id="{FABD39C8-7A21-455E-BAA2-AFF4B10A5289}"/>
              </a:ext>
            </a:extLst>
          </p:cNvPr>
          <p:cNvSpPr>
            <a:spLocks noGrp="1"/>
          </p:cNvSpPr>
          <p:nvPr>
            <p:ph type="ftr" sz="quarter" idx="11"/>
          </p:nvPr>
        </p:nvSpPr>
        <p:spPr/>
        <p:txBody>
          <a:bodyPr/>
          <a:lstStyle/>
          <a:p>
            <a:r>
              <a:rPr lang="en-CA"/>
              <a:t>Legislative Services</a:t>
            </a:r>
          </a:p>
        </p:txBody>
      </p:sp>
      <p:sp>
        <p:nvSpPr>
          <p:cNvPr id="6" name="Slide Number Placeholder 5">
            <a:extLst>
              <a:ext uri="{FF2B5EF4-FFF2-40B4-BE49-F238E27FC236}">
                <a16:creationId xmlns:a16="http://schemas.microsoft.com/office/drawing/2014/main" id="{A0041639-3348-4EFC-BCAC-D0FFB4F3D59C}"/>
              </a:ext>
            </a:extLst>
          </p:cNvPr>
          <p:cNvSpPr>
            <a:spLocks noGrp="1"/>
          </p:cNvSpPr>
          <p:nvPr>
            <p:ph type="sldNum" sz="quarter" idx="12"/>
          </p:nvPr>
        </p:nvSpPr>
        <p:spPr/>
        <p:txBody>
          <a:bodyPr/>
          <a:lstStyle/>
          <a:p>
            <a:fld id="{16284F59-2E8F-4658-90FC-53479895C07E}" type="slidenum">
              <a:rPr lang="en-CA" smtClean="0"/>
              <a:t>‹#›</a:t>
            </a:fld>
            <a:endParaRPr lang="en-CA"/>
          </a:p>
        </p:txBody>
      </p:sp>
    </p:spTree>
    <p:extLst>
      <p:ext uri="{BB962C8B-B14F-4D97-AF65-F5344CB8AC3E}">
        <p14:creationId xmlns:p14="http://schemas.microsoft.com/office/powerpoint/2010/main" val="1070620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6C07A-358D-418B-A779-DD67D2C2167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00DAC8F2-F43C-48E0-B848-D9346A6824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4B3F82-E1A0-430D-BE9B-0EA8D8239E90}"/>
              </a:ext>
            </a:extLst>
          </p:cNvPr>
          <p:cNvSpPr>
            <a:spLocks noGrp="1"/>
          </p:cNvSpPr>
          <p:nvPr>
            <p:ph type="dt" sz="half" idx="10"/>
          </p:nvPr>
        </p:nvSpPr>
        <p:spPr/>
        <p:txBody>
          <a:bodyPr/>
          <a:lstStyle/>
          <a:p>
            <a:fld id="{6DF5138E-BB79-4CAB-B0D8-A34A508C4BFC}" type="datetime1">
              <a:rPr lang="en-CA" smtClean="0"/>
              <a:t>2022-12-21</a:t>
            </a:fld>
            <a:endParaRPr lang="en-CA"/>
          </a:p>
        </p:txBody>
      </p:sp>
      <p:sp>
        <p:nvSpPr>
          <p:cNvPr id="5" name="Footer Placeholder 4">
            <a:extLst>
              <a:ext uri="{FF2B5EF4-FFF2-40B4-BE49-F238E27FC236}">
                <a16:creationId xmlns:a16="http://schemas.microsoft.com/office/drawing/2014/main" id="{B4051712-4FFF-40BD-8CA7-8AD446C76B89}"/>
              </a:ext>
            </a:extLst>
          </p:cNvPr>
          <p:cNvSpPr>
            <a:spLocks noGrp="1"/>
          </p:cNvSpPr>
          <p:nvPr>
            <p:ph type="ftr" sz="quarter" idx="11"/>
          </p:nvPr>
        </p:nvSpPr>
        <p:spPr/>
        <p:txBody>
          <a:bodyPr/>
          <a:lstStyle/>
          <a:p>
            <a:r>
              <a:rPr lang="en-CA"/>
              <a:t>Legislative Services</a:t>
            </a:r>
          </a:p>
        </p:txBody>
      </p:sp>
      <p:sp>
        <p:nvSpPr>
          <p:cNvPr id="6" name="Slide Number Placeholder 5">
            <a:extLst>
              <a:ext uri="{FF2B5EF4-FFF2-40B4-BE49-F238E27FC236}">
                <a16:creationId xmlns:a16="http://schemas.microsoft.com/office/drawing/2014/main" id="{72A8E3E3-C3F7-4DF4-8116-6589F28B8BBB}"/>
              </a:ext>
            </a:extLst>
          </p:cNvPr>
          <p:cNvSpPr>
            <a:spLocks noGrp="1"/>
          </p:cNvSpPr>
          <p:nvPr>
            <p:ph type="sldNum" sz="quarter" idx="12"/>
          </p:nvPr>
        </p:nvSpPr>
        <p:spPr/>
        <p:txBody>
          <a:bodyPr/>
          <a:lstStyle/>
          <a:p>
            <a:fld id="{16284F59-2E8F-4658-90FC-53479895C07E}" type="slidenum">
              <a:rPr lang="en-CA" smtClean="0"/>
              <a:t>‹#›</a:t>
            </a:fld>
            <a:endParaRPr lang="en-CA"/>
          </a:p>
        </p:txBody>
      </p:sp>
    </p:spTree>
    <p:extLst>
      <p:ext uri="{BB962C8B-B14F-4D97-AF65-F5344CB8AC3E}">
        <p14:creationId xmlns:p14="http://schemas.microsoft.com/office/powerpoint/2010/main" val="3419528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D77E2-4BA1-4D59-86BD-4D8581C416C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F42E3EF0-51AE-43D9-858B-CB7712AC08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6D71C8D-6756-4DCE-A2AD-AB4397AE19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1315176-089D-444A-A705-847CD24E6892}"/>
              </a:ext>
            </a:extLst>
          </p:cNvPr>
          <p:cNvSpPr>
            <a:spLocks noGrp="1"/>
          </p:cNvSpPr>
          <p:nvPr>
            <p:ph type="dt" sz="half" idx="10"/>
          </p:nvPr>
        </p:nvSpPr>
        <p:spPr/>
        <p:txBody>
          <a:bodyPr/>
          <a:lstStyle/>
          <a:p>
            <a:fld id="{87E08C6B-6F01-4DC8-B1B2-BB6584E8539C}" type="datetime1">
              <a:rPr lang="en-CA" smtClean="0"/>
              <a:t>2022-12-21</a:t>
            </a:fld>
            <a:endParaRPr lang="en-CA"/>
          </a:p>
        </p:txBody>
      </p:sp>
      <p:sp>
        <p:nvSpPr>
          <p:cNvPr id="6" name="Footer Placeholder 5">
            <a:extLst>
              <a:ext uri="{FF2B5EF4-FFF2-40B4-BE49-F238E27FC236}">
                <a16:creationId xmlns:a16="http://schemas.microsoft.com/office/drawing/2014/main" id="{8F72C6F0-8FD8-4899-BA42-A3AFC4C3E859}"/>
              </a:ext>
            </a:extLst>
          </p:cNvPr>
          <p:cNvSpPr>
            <a:spLocks noGrp="1"/>
          </p:cNvSpPr>
          <p:nvPr>
            <p:ph type="ftr" sz="quarter" idx="11"/>
          </p:nvPr>
        </p:nvSpPr>
        <p:spPr/>
        <p:txBody>
          <a:bodyPr/>
          <a:lstStyle/>
          <a:p>
            <a:r>
              <a:rPr lang="en-CA"/>
              <a:t>Legislative Services</a:t>
            </a:r>
          </a:p>
        </p:txBody>
      </p:sp>
      <p:sp>
        <p:nvSpPr>
          <p:cNvPr id="7" name="Slide Number Placeholder 6">
            <a:extLst>
              <a:ext uri="{FF2B5EF4-FFF2-40B4-BE49-F238E27FC236}">
                <a16:creationId xmlns:a16="http://schemas.microsoft.com/office/drawing/2014/main" id="{414A2645-7A98-4EAC-9B72-1300B293272D}"/>
              </a:ext>
            </a:extLst>
          </p:cNvPr>
          <p:cNvSpPr>
            <a:spLocks noGrp="1"/>
          </p:cNvSpPr>
          <p:nvPr>
            <p:ph type="sldNum" sz="quarter" idx="12"/>
          </p:nvPr>
        </p:nvSpPr>
        <p:spPr/>
        <p:txBody>
          <a:bodyPr/>
          <a:lstStyle/>
          <a:p>
            <a:fld id="{16284F59-2E8F-4658-90FC-53479895C07E}" type="slidenum">
              <a:rPr lang="en-CA" smtClean="0"/>
              <a:t>‹#›</a:t>
            </a:fld>
            <a:endParaRPr lang="en-CA"/>
          </a:p>
        </p:txBody>
      </p:sp>
    </p:spTree>
    <p:extLst>
      <p:ext uri="{BB962C8B-B14F-4D97-AF65-F5344CB8AC3E}">
        <p14:creationId xmlns:p14="http://schemas.microsoft.com/office/powerpoint/2010/main" val="358306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AB23D-52D8-4430-A433-83ACE7E9FE3C}"/>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AC0F316C-CFCD-4106-881F-06165715FF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B5460E-7056-475A-963A-9623C0933E2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272DFF40-5605-4806-9DE3-88D0B50935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E07CFB-96A0-469A-808D-78C12C2A646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ACF5F32F-B048-42CF-A606-F78D72F6E436}"/>
              </a:ext>
            </a:extLst>
          </p:cNvPr>
          <p:cNvSpPr>
            <a:spLocks noGrp="1"/>
          </p:cNvSpPr>
          <p:nvPr>
            <p:ph type="dt" sz="half" idx="10"/>
          </p:nvPr>
        </p:nvSpPr>
        <p:spPr/>
        <p:txBody>
          <a:bodyPr/>
          <a:lstStyle/>
          <a:p>
            <a:fld id="{3481EBB6-836E-4AAF-9AB7-FE08D64959ED}" type="datetime1">
              <a:rPr lang="en-CA" smtClean="0"/>
              <a:t>2022-12-21</a:t>
            </a:fld>
            <a:endParaRPr lang="en-CA"/>
          </a:p>
        </p:txBody>
      </p:sp>
      <p:sp>
        <p:nvSpPr>
          <p:cNvPr id="8" name="Footer Placeholder 7">
            <a:extLst>
              <a:ext uri="{FF2B5EF4-FFF2-40B4-BE49-F238E27FC236}">
                <a16:creationId xmlns:a16="http://schemas.microsoft.com/office/drawing/2014/main" id="{443F4CCE-8B37-4BDB-BA39-E02E36F04135}"/>
              </a:ext>
            </a:extLst>
          </p:cNvPr>
          <p:cNvSpPr>
            <a:spLocks noGrp="1"/>
          </p:cNvSpPr>
          <p:nvPr>
            <p:ph type="ftr" sz="quarter" idx="11"/>
          </p:nvPr>
        </p:nvSpPr>
        <p:spPr/>
        <p:txBody>
          <a:bodyPr/>
          <a:lstStyle/>
          <a:p>
            <a:r>
              <a:rPr lang="en-CA"/>
              <a:t>Legislative Services</a:t>
            </a:r>
          </a:p>
        </p:txBody>
      </p:sp>
      <p:sp>
        <p:nvSpPr>
          <p:cNvPr id="9" name="Slide Number Placeholder 8">
            <a:extLst>
              <a:ext uri="{FF2B5EF4-FFF2-40B4-BE49-F238E27FC236}">
                <a16:creationId xmlns:a16="http://schemas.microsoft.com/office/drawing/2014/main" id="{E85232B4-5D49-40EA-B3E4-A8C1FEB0B7A3}"/>
              </a:ext>
            </a:extLst>
          </p:cNvPr>
          <p:cNvSpPr>
            <a:spLocks noGrp="1"/>
          </p:cNvSpPr>
          <p:nvPr>
            <p:ph type="sldNum" sz="quarter" idx="12"/>
          </p:nvPr>
        </p:nvSpPr>
        <p:spPr/>
        <p:txBody>
          <a:bodyPr/>
          <a:lstStyle/>
          <a:p>
            <a:fld id="{16284F59-2E8F-4658-90FC-53479895C07E}" type="slidenum">
              <a:rPr lang="en-CA" smtClean="0"/>
              <a:t>‹#›</a:t>
            </a:fld>
            <a:endParaRPr lang="en-CA"/>
          </a:p>
        </p:txBody>
      </p:sp>
    </p:spTree>
    <p:extLst>
      <p:ext uri="{BB962C8B-B14F-4D97-AF65-F5344CB8AC3E}">
        <p14:creationId xmlns:p14="http://schemas.microsoft.com/office/powerpoint/2010/main" val="4178361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D863A-6894-4DD2-8F0D-4F1840C195B7}"/>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B5240696-A67B-4B2F-BE43-256EC0DD7239}"/>
              </a:ext>
            </a:extLst>
          </p:cNvPr>
          <p:cNvSpPr>
            <a:spLocks noGrp="1"/>
          </p:cNvSpPr>
          <p:nvPr>
            <p:ph type="dt" sz="half" idx="10"/>
          </p:nvPr>
        </p:nvSpPr>
        <p:spPr/>
        <p:txBody>
          <a:bodyPr/>
          <a:lstStyle/>
          <a:p>
            <a:fld id="{3168612D-83D2-4F42-837E-2795B94E1AA8}" type="datetime1">
              <a:rPr lang="en-CA" smtClean="0"/>
              <a:t>2022-12-21</a:t>
            </a:fld>
            <a:endParaRPr lang="en-CA"/>
          </a:p>
        </p:txBody>
      </p:sp>
      <p:sp>
        <p:nvSpPr>
          <p:cNvPr id="4" name="Footer Placeholder 3">
            <a:extLst>
              <a:ext uri="{FF2B5EF4-FFF2-40B4-BE49-F238E27FC236}">
                <a16:creationId xmlns:a16="http://schemas.microsoft.com/office/drawing/2014/main" id="{95ACADB6-AEB9-479F-BEEF-31FCD2B1C683}"/>
              </a:ext>
            </a:extLst>
          </p:cNvPr>
          <p:cNvSpPr>
            <a:spLocks noGrp="1"/>
          </p:cNvSpPr>
          <p:nvPr>
            <p:ph type="ftr" sz="quarter" idx="11"/>
          </p:nvPr>
        </p:nvSpPr>
        <p:spPr/>
        <p:txBody>
          <a:bodyPr/>
          <a:lstStyle/>
          <a:p>
            <a:r>
              <a:rPr lang="en-CA"/>
              <a:t>Legislative Services</a:t>
            </a:r>
          </a:p>
        </p:txBody>
      </p:sp>
      <p:sp>
        <p:nvSpPr>
          <p:cNvPr id="5" name="Slide Number Placeholder 4">
            <a:extLst>
              <a:ext uri="{FF2B5EF4-FFF2-40B4-BE49-F238E27FC236}">
                <a16:creationId xmlns:a16="http://schemas.microsoft.com/office/drawing/2014/main" id="{A0AB1C09-D38F-4864-89C0-0C5A1EDC7F23}"/>
              </a:ext>
            </a:extLst>
          </p:cNvPr>
          <p:cNvSpPr>
            <a:spLocks noGrp="1"/>
          </p:cNvSpPr>
          <p:nvPr>
            <p:ph type="sldNum" sz="quarter" idx="12"/>
          </p:nvPr>
        </p:nvSpPr>
        <p:spPr/>
        <p:txBody>
          <a:bodyPr/>
          <a:lstStyle/>
          <a:p>
            <a:fld id="{16284F59-2E8F-4658-90FC-53479895C07E}" type="slidenum">
              <a:rPr lang="en-CA" smtClean="0"/>
              <a:t>‹#›</a:t>
            </a:fld>
            <a:endParaRPr lang="en-CA"/>
          </a:p>
        </p:txBody>
      </p:sp>
    </p:spTree>
    <p:extLst>
      <p:ext uri="{BB962C8B-B14F-4D97-AF65-F5344CB8AC3E}">
        <p14:creationId xmlns:p14="http://schemas.microsoft.com/office/powerpoint/2010/main" val="3625895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5FB1D8-20AA-41C0-B7E5-DA35B87056BB}"/>
              </a:ext>
            </a:extLst>
          </p:cNvPr>
          <p:cNvSpPr>
            <a:spLocks noGrp="1"/>
          </p:cNvSpPr>
          <p:nvPr>
            <p:ph type="dt" sz="half" idx="10"/>
          </p:nvPr>
        </p:nvSpPr>
        <p:spPr/>
        <p:txBody>
          <a:bodyPr/>
          <a:lstStyle/>
          <a:p>
            <a:fld id="{8939B47D-D275-464F-A096-7CDF8FA31D1B}" type="datetime1">
              <a:rPr lang="en-CA" smtClean="0"/>
              <a:t>2022-12-21</a:t>
            </a:fld>
            <a:endParaRPr lang="en-CA"/>
          </a:p>
        </p:txBody>
      </p:sp>
      <p:sp>
        <p:nvSpPr>
          <p:cNvPr id="3" name="Footer Placeholder 2">
            <a:extLst>
              <a:ext uri="{FF2B5EF4-FFF2-40B4-BE49-F238E27FC236}">
                <a16:creationId xmlns:a16="http://schemas.microsoft.com/office/drawing/2014/main" id="{05E1C36E-AF3B-47C3-903D-BD815D99AB84}"/>
              </a:ext>
            </a:extLst>
          </p:cNvPr>
          <p:cNvSpPr>
            <a:spLocks noGrp="1"/>
          </p:cNvSpPr>
          <p:nvPr>
            <p:ph type="ftr" sz="quarter" idx="11"/>
          </p:nvPr>
        </p:nvSpPr>
        <p:spPr/>
        <p:txBody>
          <a:bodyPr/>
          <a:lstStyle/>
          <a:p>
            <a:r>
              <a:rPr lang="en-CA"/>
              <a:t>Legislative Services</a:t>
            </a:r>
          </a:p>
        </p:txBody>
      </p:sp>
      <p:sp>
        <p:nvSpPr>
          <p:cNvPr id="4" name="Slide Number Placeholder 3">
            <a:extLst>
              <a:ext uri="{FF2B5EF4-FFF2-40B4-BE49-F238E27FC236}">
                <a16:creationId xmlns:a16="http://schemas.microsoft.com/office/drawing/2014/main" id="{C69A6D2E-B35D-497B-A0D2-1923CFC9862B}"/>
              </a:ext>
            </a:extLst>
          </p:cNvPr>
          <p:cNvSpPr>
            <a:spLocks noGrp="1"/>
          </p:cNvSpPr>
          <p:nvPr>
            <p:ph type="sldNum" sz="quarter" idx="12"/>
          </p:nvPr>
        </p:nvSpPr>
        <p:spPr/>
        <p:txBody>
          <a:bodyPr/>
          <a:lstStyle/>
          <a:p>
            <a:fld id="{16284F59-2E8F-4658-90FC-53479895C07E}" type="slidenum">
              <a:rPr lang="en-CA" smtClean="0"/>
              <a:t>‹#›</a:t>
            </a:fld>
            <a:endParaRPr lang="en-CA"/>
          </a:p>
        </p:txBody>
      </p:sp>
    </p:spTree>
    <p:extLst>
      <p:ext uri="{BB962C8B-B14F-4D97-AF65-F5344CB8AC3E}">
        <p14:creationId xmlns:p14="http://schemas.microsoft.com/office/powerpoint/2010/main" val="2753667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E3B4C-C1DD-4D92-9A13-1407A6315E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8B4DCBE3-80A2-46FB-955C-935877A21C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0AEB47E7-8234-4752-8833-64F513AAE9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10230E-0F49-42AC-ADB7-9DBD75987754}"/>
              </a:ext>
            </a:extLst>
          </p:cNvPr>
          <p:cNvSpPr>
            <a:spLocks noGrp="1"/>
          </p:cNvSpPr>
          <p:nvPr>
            <p:ph type="dt" sz="half" idx="10"/>
          </p:nvPr>
        </p:nvSpPr>
        <p:spPr/>
        <p:txBody>
          <a:bodyPr/>
          <a:lstStyle/>
          <a:p>
            <a:fld id="{C7864CB2-AD0C-4829-87DC-E7E5BD2A6493}" type="datetime1">
              <a:rPr lang="en-CA" smtClean="0"/>
              <a:t>2022-12-21</a:t>
            </a:fld>
            <a:endParaRPr lang="en-CA"/>
          </a:p>
        </p:txBody>
      </p:sp>
      <p:sp>
        <p:nvSpPr>
          <p:cNvPr id="6" name="Footer Placeholder 5">
            <a:extLst>
              <a:ext uri="{FF2B5EF4-FFF2-40B4-BE49-F238E27FC236}">
                <a16:creationId xmlns:a16="http://schemas.microsoft.com/office/drawing/2014/main" id="{17660CE0-7CE5-40D5-8D7B-B88F6DC32677}"/>
              </a:ext>
            </a:extLst>
          </p:cNvPr>
          <p:cNvSpPr>
            <a:spLocks noGrp="1"/>
          </p:cNvSpPr>
          <p:nvPr>
            <p:ph type="ftr" sz="quarter" idx="11"/>
          </p:nvPr>
        </p:nvSpPr>
        <p:spPr/>
        <p:txBody>
          <a:bodyPr/>
          <a:lstStyle/>
          <a:p>
            <a:r>
              <a:rPr lang="en-CA"/>
              <a:t>Legislative Services</a:t>
            </a:r>
          </a:p>
        </p:txBody>
      </p:sp>
      <p:sp>
        <p:nvSpPr>
          <p:cNvPr id="7" name="Slide Number Placeholder 6">
            <a:extLst>
              <a:ext uri="{FF2B5EF4-FFF2-40B4-BE49-F238E27FC236}">
                <a16:creationId xmlns:a16="http://schemas.microsoft.com/office/drawing/2014/main" id="{CAA8226F-38DE-468F-AC1C-1D9338282579}"/>
              </a:ext>
            </a:extLst>
          </p:cNvPr>
          <p:cNvSpPr>
            <a:spLocks noGrp="1"/>
          </p:cNvSpPr>
          <p:nvPr>
            <p:ph type="sldNum" sz="quarter" idx="12"/>
          </p:nvPr>
        </p:nvSpPr>
        <p:spPr/>
        <p:txBody>
          <a:bodyPr/>
          <a:lstStyle/>
          <a:p>
            <a:fld id="{16284F59-2E8F-4658-90FC-53479895C07E}" type="slidenum">
              <a:rPr lang="en-CA" smtClean="0"/>
              <a:t>‹#›</a:t>
            </a:fld>
            <a:endParaRPr lang="en-CA"/>
          </a:p>
        </p:txBody>
      </p:sp>
    </p:spTree>
    <p:extLst>
      <p:ext uri="{BB962C8B-B14F-4D97-AF65-F5344CB8AC3E}">
        <p14:creationId xmlns:p14="http://schemas.microsoft.com/office/powerpoint/2010/main" val="754168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63D93-DF06-42D6-98B5-E03FD10122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9E8AFFA8-442C-49E4-BE36-2832B9B347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085E7BA4-DF69-414B-94FA-BFAB7C373B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6DBDC9-37B4-4A45-B602-5681D37F2388}"/>
              </a:ext>
            </a:extLst>
          </p:cNvPr>
          <p:cNvSpPr>
            <a:spLocks noGrp="1"/>
          </p:cNvSpPr>
          <p:nvPr>
            <p:ph type="dt" sz="half" idx="10"/>
          </p:nvPr>
        </p:nvSpPr>
        <p:spPr/>
        <p:txBody>
          <a:bodyPr/>
          <a:lstStyle/>
          <a:p>
            <a:fld id="{08330C5F-CEE1-4885-BF84-89884A7C1B4B}" type="datetime1">
              <a:rPr lang="en-CA" smtClean="0"/>
              <a:t>2022-12-21</a:t>
            </a:fld>
            <a:endParaRPr lang="en-CA"/>
          </a:p>
        </p:txBody>
      </p:sp>
      <p:sp>
        <p:nvSpPr>
          <p:cNvPr id="6" name="Footer Placeholder 5">
            <a:extLst>
              <a:ext uri="{FF2B5EF4-FFF2-40B4-BE49-F238E27FC236}">
                <a16:creationId xmlns:a16="http://schemas.microsoft.com/office/drawing/2014/main" id="{0A2CD1A0-9915-474B-B0B1-782EB2ED187C}"/>
              </a:ext>
            </a:extLst>
          </p:cNvPr>
          <p:cNvSpPr>
            <a:spLocks noGrp="1"/>
          </p:cNvSpPr>
          <p:nvPr>
            <p:ph type="ftr" sz="quarter" idx="11"/>
          </p:nvPr>
        </p:nvSpPr>
        <p:spPr/>
        <p:txBody>
          <a:bodyPr/>
          <a:lstStyle/>
          <a:p>
            <a:r>
              <a:rPr lang="en-CA"/>
              <a:t>Legislative Services</a:t>
            </a:r>
          </a:p>
        </p:txBody>
      </p:sp>
      <p:sp>
        <p:nvSpPr>
          <p:cNvPr id="7" name="Slide Number Placeholder 6">
            <a:extLst>
              <a:ext uri="{FF2B5EF4-FFF2-40B4-BE49-F238E27FC236}">
                <a16:creationId xmlns:a16="http://schemas.microsoft.com/office/drawing/2014/main" id="{3A36035F-5E17-4EA3-B07C-E4E706D1A10B}"/>
              </a:ext>
            </a:extLst>
          </p:cNvPr>
          <p:cNvSpPr>
            <a:spLocks noGrp="1"/>
          </p:cNvSpPr>
          <p:nvPr>
            <p:ph type="sldNum" sz="quarter" idx="12"/>
          </p:nvPr>
        </p:nvSpPr>
        <p:spPr/>
        <p:txBody>
          <a:bodyPr/>
          <a:lstStyle/>
          <a:p>
            <a:fld id="{16284F59-2E8F-4658-90FC-53479895C07E}" type="slidenum">
              <a:rPr lang="en-CA" smtClean="0"/>
              <a:t>‹#›</a:t>
            </a:fld>
            <a:endParaRPr lang="en-CA"/>
          </a:p>
        </p:txBody>
      </p:sp>
    </p:spTree>
    <p:extLst>
      <p:ext uri="{BB962C8B-B14F-4D97-AF65-F5344CB8AC3E}">
        <p14:creationId xmlns:p14="http://schemas.microsoft.com/office/powerpoint/2010/main" val="1445819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02F6E9-DEB6-46F0-B087-D80C338F46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99C5626-785B-45F7-927B-056BD479FC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77332D9-1BD5-4176-A252-E955FC034A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14291C-14E3-41E9-90BF-8E08A6D36E29}" type="datetime1">
              <a:rPr lang="en-CA" smtClean="0"/>
              <a:t>2022-12-21</a:t>
            </a:fld>
            <a:endParaRPr lang="en-CA"/>
          </a:p>
        </p:txBody>
      </p:sp>
      <p:sp>
        <p:nvSpPr>
          <p:cNvPr id="5" name="Footer Placeholder 4">
            <a:extLst>
              <a:ext uri="{FF2B5EF4-FFF2-40B4-BE49-F238E27FC236}">
                <a16:creationId xmlns:a16="http://schemas.microsoft.com/office/drawing/2014/main" id="{5A2599AB-899C-4DD3-A0D8-ECF6FDDD3B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CA"/>
              <a:t>Legislative Services</a:t>
            </a:r>
          </a:p>
        </p:txBody>
      </p:sp>
      <p:sp>
        <p:nvSpPr>
          <p:cNvPr id="6" name="Slide Number Placeholder 5">
            <a:extLst>
              <a:ext uri="{FF2B5EF4-FFF2-40B4-BE49-F238E27FC236}">
                <a16:creationId xmlns:a16="http://schemas.microsoft.com/office/drawing/2014/main" id="{1A61AFAA-51D8-4A03-86A1-E2A4269591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284F59-2E8F-4658-90FC-53479895C07E}" type="slidenum">
              <a:rPr lang="en-CA" smtClean="0"/>
              <a:t>‹#›</a:t>
            </a:fld>
            <a:endParaRPr lang="en-CA"/>
          </a:p>
        </p:txBody>
      </p:sp>
    </p:spTree>
    <p:extLst>
      <p:ext uri="{BB962C8B-B14F-4D97-AF65-F5344CB8AC3E}">
        <p14:creationId xmlns:p14="http://schemas.microsoft.com/office/powerpoint/2010/main" val="1454746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4E66FF-A86C-4685-B488-D5B153820BB7}"/>
              </a:ext>
            </a:extLst>
          </p:cNvPr>
          <p:cNvSpPr/>
          <p:nvPr/>
        </p:nvSpPr>
        <p:spPr>
          <a:xfrm>
            <a:off x="5942037" y="0"/>
            <a:ext cx="6249963" cy="6858000"/>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sp>
        <p:nvSpPr>
          <p:cNvPr id="5" name="Rectangle 4">
            <a:extLst>
              <a:ext uri="{FF2B5EF4-FFF2-40B4-BE49-F238E27FC236}">
                <a16:creationId xmlns:a16="http://schemas.microsoft.com/office/drawing/2014/main" id="{EFC3E220-D394-47A9-B95D-5E5BAC0FD17A}"/>
              </a:ext>
            </a:extLst>
          </p:cNvPr>
          <p:cNvSpPr/>
          <p:nvPr/>
        </p:nvSpPr>
        <p:spPr>
          <a:xfrm rot="16200000">
            <a:off x="2005819" y="2921779"/>
            <a:ext cx="6857999" cy="1014437"/>
          </a:xfrm>
          <a:prstGeom prst="rect">
            <a:avLst/>
          </a:prstGeom>
          <a:solidFill>
            <a:srgbClr val="006BA6"/>
          </a:solidFill>
          <a:ln>
            <a:solidFill>
              <a:srgbClr val="2569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9" name="Picture 8" descr="Logo&#10;&#10;Description automatically generated">
            <a:extLst>
              <a:ext uri="{FF2B5EF4-FFF2-40B4-BE49-F238E27FC236}">
                <a16:creationId xmlns:a16="http://schemas.microsoft.com/office/drawing/2014/main" id="{70F34AD8-8F89-4920-8182-1C92234CB9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17748" y="372677"/>
            <a:ext cx="1503778" cy="1265914"/>
          </a:xfrm>
          <a:prstGeom prst="rect">
            <a:avLst/>
          </a:prstGeom>
        </p:spPr>
      </p:pic>
      <p:pic>
        <p:nvPicPr>
          <p:cNvPr id="8" name="Picture 7" descr="A picture containing text, outdoor&#10;&#10;Description automatically generated">
            <a:extLst>
              <a:ext uri="{FF2B5EF4-FFF2-40B4-BE49-F238E27FC236}">
                <a16:creationId xmlns:a16="http://schemas.microsoft.com/office/drawing/2014/main" id="{C44F696F-829D-48BA-A121-E33171D76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927600" cy="6873240"/>
          </a:xfrm>
          <a:prstGeom prst="rect">
            <a:avLst/>
          </a:prstGeom>
        </p:spPr>
      </p:pic>
      <p:sp>
        <p:nvSpPr>
          <p:cNvPr id="10" name="Rectangle 9">
            <a:extLst>
              <a:ext uri="{FF2B5EF4-FFF2-40B4-BE49-F238E27FC236}">
                <a16:creationId xmlns:a16="http://schemas.microsoft.com/office/drawing/2014/main" id="{0FDDA5AE-4C48-4F92-B31A-EBDABC15BA22}"/>
              </a:ext>
            </a:extLst>
          </p:cNvPr>
          <p:cNvSpPr/>
          <p:nvPr/>
        </p:nvSpPr>
        <p:spPr>
          <a:xfrm>
            <a:off x="6527775" y="2140095"/>
            <a:ext cx="5078486" cy="2235200"/>
          </a:xfrm>
          <a:prstGeom prst="rect">
            <a:avLst/>
          </a:prstGeom>
          <a:solidFill>
            <a:schemeClr val="bg1"/>
          </a:solidFill>
          <a:ln w="76200">
            <a:solidFill>
              <a:srgbClr val="006B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F52F9949-51E9-4A90-A80E-C702A7427692}"/>
              </a:ext>
            </a:extLst>
          </p:cNvPr>
          <p:cNvSpPr txBox="1"/>
          <p:nvPr/>
        </p:nvSpPr>
        <p:spPr>
          <a:xfrm>
            <a:off x="6755618" y="2965307"/>
            <a:ext cx="4622800" cy="584775"/>
          </a:xfrm>
          <a:prstGeom prst="rect">
            <a:avLst/>
          </a:prstGeom>
          <a:noFill/>
        </p:spPr>
        <p:txBody>
          <a:bodyPr wrap="square" rtlCol="0">
            <a:spAutoFit/>
          </a:bodyPr>
          <a:lstStyle/>
          <a:p>
            <a:pPr algn="ctr"/>
            <a:r>
              <a:rPr lang="en-US" sz="3200" dirty="0"/>
              <a:t>Legislative Services</a:t>
            </a:r>
            <a:endParaRPr lang="en-CA" sz="3200" dirty="0"/>
          </a:p>
        </p:txBody>
      </p:sp>
      <p:sp>
        <p:nvSpPr>
          <p:cNvPr id="12" name="TextBox 11">
            <a:extLst>
              <a:ext uri="{FF2B5EF4-FFF2-40B4-BE49-F238E27FC236}">
                <a16:creationId xmlns:a16="http://schemas.microsoft.com/office/drawing/2014/main" id="{5836B5E8-5592-4899-9A4A-11841BE12D41}"/>
              </a:ext>
            </a:extLst>
          </p:cNvPr>
          <p:cNvSpPr txBox="1"/>
          <p:nvPr/>
        </p:nvSpPr>
        <p:spPr>
          <a:xfrm>
            <a:off x="9030984" y="4876800"/>
            <a:ext cx="2590542" cy="369332"/>
          </a:xfrm>
          <a:prstGeom prst="rect">
            <a:avLst/>
          </a:prstGeom>
          <a:noFill/>
        </p:spPr>
        <p:txBody>
          <a:bodyPr wrap="square" rtlCol="0">
            <a:spAutoFit/>
          </a:bodyPr>
          <a:lstStyle/>
          <a:p>
            <a:r>
              <a:rPr lang="en-US" dirty="0"/>
              <a:t>Legislative Services Team </a:t>
            </a:r>
            <a:endParaRPr lang="en-CA" dirty="0"/>
          </a:p>
        </p:txBody>
      </p:sp>
      <p:sp>
        <p:nvSpPr>
          <p:cNvPr id="13" name="TextBox 12">
            <a:extLst>
              <a:ext uri="{FF2B5EF4-FFF2-40B4-BE49-F238E27FC236}">
                <a16:creationId xmlns:a16="http://schemas.microsoft.com/office/drawing/2014/main" id="{73225A81-4F14-481D-B8F8-7F83CEE67C40}"/>
              </a:ext>
            </a:extLst>
          </p:cNvPr>
          <p:cNvSpPr txBox="1"/>
          <p:nvPr/>
        </p:nvSpPr>
        <p:spPr>
          <a:xfrm>
            <a:off x="9592980" y="5246132"/>
            <a:ext cx="2203206" cy="369332"/>
          </a:xfrm>
          <a:prstGeom prst="rect">
            <a:avLst/>
          </a:prstGeom>
          <a:noFill/>
        </p:spPr>
        <p:txBody>
          <a:bodyPr wrap="square" rtlCol="0">
            <a:spAutoFit/>
          </a:bodyPr>
          <a:lstStyle/>
          <a:p>
            <a:r>
              <a:rPr lang="en-US" dirty="0"/>
              <a:t>11.29.2022</a:t>
            </a:r>
            <a:endParaRPr lang="en-CA" dirty="0"/>
          </a:p>
        </p:txBody>
      </p:sp>
      <p:sp>
        <p:nvSpPr>
          <p:cNvPr id="2" name="Footer Placeholder 1">
            <a:extLst>
              <a:ext uri="{FF2B5EF4-FFF2-40B4-BE49-F238E27FC236}">
                <a16:creationId xmlns:a16="http://schemas.microsoft.com/office/drawing/2014/main" id="{A7C7B811-0715-5542-84C1-C11750A444E5}"/>
              </a:ext>
            </a:extLst>
          </p:cNvPr>
          <p:cNvSpPr>
            <a:spLocks noGrp="1"/>
          </p:cNvSpPr>
          <p:nvPr>
            <p:ph type="ftr" sz="quarter" idx="11"/>
          </p:nvPr>
        </p:nvSpPr>
        <p:spPr/>
        <p:txBody>
          <a:bodyPr/>
          <a:lstStyle/>
          <a:p>
            <a:r>
              <a:rPr lang="en-CA"/>
              <a:t>Legislative Services</a:t>
            </a:r>
          </a:p>
        </p:txBody>
      </p:sp>
      <p:sp>
        <p:nvSpPr>
          <p:cNvPr id="3" name="Slide Number Placeholder 2">
            <a:extLst>
              <a:ext uri="{FF2B5EF4-FFF2-40B4-BE49-F238E27FC236}">
                <a16:creationId xmlns:a16="http://schemas.microsoft.com/office/drawing/2014/main" id="{0BB971BA-1055-0AEE-BABB-C4AC8333E3DC}"/>
              </a:ext>
            </a:extLst>
          </p:cNvPr>
          <p:cNvSpPr>
            <a:spLocks noGrp="1"/>
          </p:cNvSpPr>
          <p:nvPr>
            <p:ph type="sldNum" sz="quarter" idx="12"/>
          </p:nvPr>
        </p:nvSpPr>
        <p:spPr/>
        <p:txBody>
          <a:bodyPr/>
          <a:lstStyle/>
          <a:p>
            <a:fld id="{16284F59-2E8F-4658-90FC-53479895C07E}" type="slidenum">
              <a:rPr lang="en-CA" smtClean="0"/>
              <a:t>1</a:t>
            </a:fld>
            <a:endParaRPr lang="en-CA"/>
          </a:p>
        </p:txBody>
      </p:sp>
    </p:spTree>
    <p:extLst>
      <p:ext uri="{BB962C8B-B14F-4D97-AF65-F5344CB8AC3E}">
        <p14:creationId xmlns:p14="http://schemas.microsoft.com/office/powerpoint/2010/main" val="414819352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spd="med" advClick="0" advTm="10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CC470B-E5D5-4AD0-8E53-BE5066CE7B4A}"/>
              </a:ext>
            </a:extLst>
          </p:cNvPr>
          <p:cNvSpPr/>
          <p:nvPr/>
        </p:nvSpPr>
        <p:spPr>
          <a:xfrm>
            <a:off x="0" y="0"/>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descr="Logo, company name&#10;&#10;Description automatically generated">
            <a:extLst>
              <a:ext uri="{FF2B5EF4-FFF2-40B4-BE49-F238E27FC236}">
                <a16:creationId xmlns:a16="http://schemas.microsoft.com/office/drawing/2014/main" id="{7C14AC46-BBE1-495B-8A93-11A47988D7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398044"/>
            <a:ext cx="2256972" cy="500314"/>
          </a:xfrm>
          <a:prstGeom prst="rect">
            <a:avLst/>
          </a:prstGeom>
        </p:spPr>
      </p:pic>
      <p:sp>
        <p:nvSpPr>
          <p:cNvPr id="5" name="Slide Number Placeholder 4">
            <a:extLst>
              <a:ext uri="{FF2B5EF4-FFF2-40B4-BE49-F238E27FC236}">
                <a16:creationId xmlns:a16="http://schemas.microsoft.com/office/drawing/2014/main" id="{F7EEB5DE-B926-4786-941F-021138D03497}"/>
              </a:ext>
            </a:extLst>
          </p:cNvPr>
          <p:cNvSpPr>
            <a:spLocks noGrp="1"/>
          </p:cNvSpPr>
          <p:nvPr>
            <p:ph type="sldNum" sz="quarter" idx="12"/>
          </p:nvPr>
        </p:nvSpPr>
        <p:spPr>
          <a:xfrm>
            <a:off x="165100" y="6362616"/>
            <a:ext cx="3668963" cy="500314"/>
          </a:xfrm>
        </p:spPr>
        <p:txBody>
          <a:bodyPr/>
          <a:lstStyle/>
          <a:p>
            <a:pPr algn="l"/>
            <a:fld id="{16284F59-2E8F-4658-90FC-53479895C07E}" type="slidenum">
              <a:rPr lang="en-CA" smtClean="0"/>
              <a:pPr algn="l"/>
              <a:t>10</a:t>
            </a:fld>
            <a:r>
              <a:rPr lang="en-CA" dirty="0"/>
              <a:t> | PowerPoint Title Here</a:t>
            </a:r>
          </a:p>
        </p:txBody>
      </p:sp>
      <p:sp>
        <p:nvSpPr>
          <p:cNvPr id="8" name="Rectangle 7">
            <a:extLst>
              <a:ext uri="{FF2B5EF4-FFF2-40B4-BE49-F238E27FC236}">
                <a16:creationId xmlns:a16="http://schemas.microsoft.com/office/drawing/2014/main" id="{EE18603B-C628-4716-B7D3-9A793AF99A2D}"/>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2A9AEA99-AAD0-4007-98E3-EAA3C6EF94FF}"/>
              </a:ext>
            </a:extLst>
          </p:cNvPr>
          <p:cNvSpPr txBox="1"/>
          <p:nvPr/>
        </p:nvSpPr>
        <p:spPr>
          <a:xfrm>
            <a:off x="2800349" y="448146"/>
            <a:ext cx="9029255" cy="400110"/>
          </a:xfrm>
          <a:prstGeom prst="rect">
            <a:avLst/>
          </a:prstGeom>
          <a:noFill/>
        </p:spPr>
        <p:txBody>
          <a:bodyPr wrap="square" rtlCol="0">
            <a:spAutoFit/>
          </a:bodyPr>
          <a:lstStyle/>
          <a:p>
            <a:r>
              <a:rPr lang="en-US" sz="2000" b="1" dirty="0">
                <a:solidFill>
                  <a:srgbClr val="0078AE"/>
                </a:solidFill>
              </a:rPr>
              <a:t>Legislative Services – Legislative Coordinator</a:t>
            </a:r>
            <a:endParaRPr lang="en-CA" sz="2000" b="1" dirty="0">
              <a:solidFill>
                <a:srgbClr val="0078AE"/>
              </a:solidFill>
            </a:endParaRPr>
          </a:p>
        </p:txBody>
      </p:sp>
      <p:sp>
        <p:nvSpPr>
          <p:cNvPr id="3" name="Footer Placeholder 2">
            <a:extLst>
              <a:ext uri="{FF2B5EF4-FFF2-40B4-BE49-F238E27FC236}">
                <a16:creationId xmlns:a16="http://schemas.microsoft.com/office/drawing/2014/main" id="{4308C038-06B9-31D6-EE14-8434DF41002D}"/>
              </a:ext>
            </a:extLst>
          </p:cNvPr>
          <p:cNvSpPr>
            <a:spLocks noGrp="1"/>
          </p:cNvSpPr>
          <p:nvPr>
            <p:ph type="ftr" sz="quarter" idx="11"/>
          </p:nvPr>
        </p:nvSpPr>
        <p:spPr/>
        <p:txBody>
          <a:bodyPr/>
          <a:lstStyle/>
          <a:p>
            <a:r>
              <a:rPr lang="en-CA"/>
              <a:t>Legislative Services</a:t>
            </a:r>
          </a:p>
        </p:txBody>
      </p:sp>
      <p:sp>
        <p:nvSpPr>
          <p:cNvPr id="6" name="TextBox 5">
            <a:extLst>
              <a:ext uri="{FF2B5EF4-FFF2-40B4-BE49-F238E27FC236}">
                <a16:creationId xmlns:a16="http://schemas.microsoft.com/office/drawing/2014/main" id="{07346F00-87EE-183B-95B8-06AB8B18943F}"/>
              </a:ext>
            </a:extLst>
          </p:cNvPr>
          <p:cNvSpPr txBox="1"/>
          <p:nvPr/>
        </p:nvSpPr>
        <p:spPr>
          <a:xfrm>
            <a:off x="843455" y="1121915"/>
            <a:ext cx="10225516" cy="5632311"/>
          </a:xfrm>
          <a:prstGeom prst="rect">
            <a:avLst/>
          </a:prstGeom>
          <a:noFill/>
        </p:spPr>
        <p:txBody>
          <a:bodyPr wrap="square" rtlCol="0">
            <a:spAutoFit/>
          </a:bodyPr>
          <a:lstStyle/>
          <a:p>
            <a:pPr marL="285750" indent="-285750">
              <a:buFont typeface="Arial" panose="020B0604020202020204" pitchFamily="34" charset="0"/>
              <a:buChar cha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Prepares agendas, minutes, reports and correspondence for Council, Committee of the Whole and Advisory Committees</a:t>
            </a:r>
            <a:r>
              <a:rPr lang="en-US" dirty="0">
                <a:latin typeface="Arial" panose="020B0604020202020204" pitchFamily="34" charset="0"/>
                <a:ea typeface="Times New Roman" panose="02020603050405020304" pitchFamily="18" charset="0"/>
                <a:cs typeface="Times New Roman" panose="02020603050405020304" pitchFamily="18" charset="0"/>
              </a:rPr>
              <a:t>;</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dirty="0">
              <a:latin typeface="Arial" panose="020B0604020202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Attends Council and Committee meetings to provide support for the related technology components, prepares minutes and interface with staff and the public to ensure meetings run efficiently and effectively;</a:t>
            </a:r>
          </a:p>
          <a:p>
            <a:pPr marL="285750" indent="-285750">
              <a:buFont typeface="Arial" panose="020B0604020202020204" pitchFamily="34" charset="0"/>
              <a:buChar char="•"/>
            </a:pPr>
            <a:endParaRPr lang="en-US" dirty="0">
              <a:latin typeface="Arial" panose="020B0604020202020204" pitchFamily="34" charset="0"/>
              <a:ea typeface="Times New Roman" panose="02020603050405020304" pitchFamily="18" charset="0"/>
              <a:cs typeface="Times New Roman" panose="02020603050405020304" pitchFamily="18" charset="0"/>
            </a:endParaRPr>
          </a:p>
          <a:p>
            <a:pPr marL="285750" marR="0" lvl="0" indent="-285750" algn="just">
              <a:spcBef>
                <a:spcPts val="0"/>
              </a:spcBef>
              <a:spcAft>
                <a:spcPts val="0"/>
              </a:spcAft>
              <a:buFont typeface="Arial" panose="020B0604020202020204" pitchFamily="34" charset="0"/>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Provides procedural advice, routine guidance, explanations and interpretations to staff, Members of Council, BIA’s and the public related to closed meeting protocol, the procedural by-law, parliamentary procedures, Municipal Act, etc.;</a:t>
            </a:r>
          </a:p>
          <a:p>
            <a:pPr marL="285750" marR="0" lvl="0" indent="-285750" algn="just">
              <a:spcBef>
                <a:spcPts val="0"/>
              </a:spcBef>
              <a:spcAft>
                <a:spcPts val="0"/>
              </a:spcAft>
              <a:buFont typeface="Arial" panose="020B0604020202020204" pitchFamily="34" charset="0"/>
              <a:buChar char="•"/>
              <a:tabLst>
                <a:tab pos="457200" algn="l"/>
              </a:tabLst>
            </a:pPr>
            <a:endParaRPr lang="en-C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marR="0" lvl="0" indent="-285750" algn="just">
              <a:spcBef>
                <a:spcPts val="0"/>
              </a:spcBef>
              <a:spcAft>
                <a:spcPts val="0"/>
              </a:spcAft>
              <a:buFont typeface="Arial" panose="020B0604020202020204" pitchFamily="34" charset="0"/>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Manages recruitment and appointments to the Advisory Committees, Boards and Special Purpose bodies, including review and amendments to the Terms of Reference, preparation of the recruitment advertisement and arranging for advertisement of vacancies, receipt and distribution of the applications;</a:t>
            </a:r>
          </a:p>
          <a:p>
            <a:pPr marL="285750" marR="0" lvl="0" indent="-285750" algn="just">
              <a:spcBef>
                <a:spcPts val="0"/>
              </a:spcBef>
              <a:spcAft>
                <a:spcPts val="0"/>
              </a:spcAft>
              <a:buFont typeface="Arial" panose="020B0604020202020204" pitchFamily="34" charset="0"/>
              <a:buChar char="•"/>
              <a:tabLst>
                <a:tab pos="457200" algn="l"/>
              </a:tabLst>
            </a:pPr>
            <a:endParaRPr lang="en-C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marR="0" lvl="0" indent="-285750" algn="just">
              <a:spcBef>
                <a:spcPts val="0"/>
              </a:spcBef>
              <a:spcAft>
                <a:spcPts val="0"/>
              </a:spcAft>
              <a:buFont typeface="Arial" panose="020B0604020202020204" pitchFamily="34" charset="0"/>
              <a:buChar char="•"/>
              <a:tabLst>
                <a:tab pos="457200" algn="l"/>
              </a:tabLst>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Researches historical Council reports and by-laws;</a:t>
            </a:r>
            <a:endParaRPr lang="en-CA"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Backfills the duties of the Cemetery and Licensing Coordinator.</a:t>
            </a:r>
            <a:endParaRPr lang="en-CA" sz="1800" dirty="0">
              <a:effectLst/>
              <a:latin typeface="Arial" panose="020B0604020202020204" pitchFamily="34" charset="0"/>
              <a:ea typeface="Times New Roman" panose="02020603050405020304" pitchFamily="18" charset="0"/>
              <a:cs typeface="Times New Roman" panose="02020603050405020304" pitchFamily="18" charset="0"/>
            </a:endParaRPr>
          </a:p>
          <a:p>
            <a:endParaRPr lang="en-CA" dirty="0"/>
          </a:p>
        </p:txBody>
      </p:sp>
    </p:spTree>
    <p:extLst>
      <p:ext uri="{BB962C8B-B14F-4D97-AF65-F5344CB8AC3E}">
        <p14:creationId xmlns:p14="http://schemas.microsoft.com/office/powerpoint/2010/main" val="542044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564A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descr="A picture containing clothing&#10;&#10;Description automatically generated">
            <a:extLst>
              <a:ext uri="{FF2B5EF4-FFF2-40B4-BE49-F238E27FC236}">
                <a16:creationId xmlns:a16="http://schemas.microsoft.com/office/drawing/2014/main" id="{4C8FD32C-795F-A786-83BC-D9A92B9D711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7591813" y="2160983"/>
            <a:ext cx="5578475" cy="2743201"/>
          </a:xfrm>
        </p:spPr>
      </p:pic>
      <p:sp>
        <p:nvSpPr>
          <p:cNvPr id="2" name="Title 1">
            <a:extLst>
              <a:ext uri="{FF2B5EF4-FFF2-40B4-BE49-F238E27FC236}">
                <a16:creationId xmlns:a16="http://schemas.microsoft.com/office/drawing/2014/main" id="{945C2DF1-6192-E52A-4DAC-81E65E125E42}"/>
              </a:ext>
            </a:extLst>
          </p:cNvPr>
          <p:cNvSpPr>
            <a:spLocks noGrp="1"/>
          </p:cNvSpPr>
          <p:nvPr>
            <p:ph type="title"/>
          </p:nvPr>
        </p:nvSpPr>
        <p:spPr>
          <a:xfrm>
            <a:off x="167426" y="640080"/>
            <a:ext cx="4967992" cy="5578816"/>
          </a:xfrm>
        </p:spPr>
        <p:txBody>
          <a:bodyPr vert="horz" lIns="91440" tIns="45720" rIns="91440" bIns="45720" rtlCol="0" anchor="ctr">
            <a:normAutofit/>
          </a:bodyPr>
          <a:lstStyle/>
          <a:p>
            <a:pPr algn="ctr"/>
            <a:r>
              <a:rPr lang="en-US" kern="1200" dirty="0">
                <a:solidFill>
                  <a:srgbClr val="FFFFFF"/>
                </a:solidFill>
                <a:latin typeface="+mj-lt"/>
                <a:ea typeface="+mj-ea"/>
                <a:cs typeface="+mj-cs"/>
              </a:rPr>
              <a:t>Cemetery Administrator &amp; Licensing Officer</a:t>
            </a:r>
            <a:br>
              <a:rPr lang="en-US" kern="1200" dirty="0">
                <a:solidFill>
                  <a:srgbClr val="FFFFFF"/>
                </a:solidFill>
                <a:latin typeface="+mj-lt"/>
                <a:ea typeface="+mj-ea"/>
                <a:cs typeface="+mj-cs"/>
              </a:rPr>
            </a:br>
            <a:br>
              <a:rPr lang="en-US" kern="1200" dirty="0">
                <a:solidFill>
                  <a:srgbClr val="FFFFFF"/>
                </a:solidFill>
                <a:latin typeface="+mj-lt"/>
                <a:ea typeface="+mj-ea"/>
                <a:cs typeface="+mj-cs"/>
              </a:rPr>
            </a:br>
            <a:r>
              <a:rPr lang="en-US" dirty="0">
                <a:solidFill>
                  <a:srgbClr val="FFFFFF"/>
                </a:solidFill>
              </a:rPr>
              <a:t>Constance Redmond</a:t>
            </a:r>
            <a:r>
              <a:rPr lang="en-US" kern="1200" dirty="0">
                <a:solidFill>
                  <a:srgbClr val="FFFFFF"/>
                </a:solidFill>
                <a:latin typeface="+mj-lt"/>
                <a:ea typeface="+mj-ea"/>
                <a:cs typeface="+mj-cs"/>
              </a:rPr>
              <a:t> </a:t>
            </a:r>
            <a:br>
              <a:rPr lang="en-US" kern="1200" dirty="0">
                <a:solidFill>
                  <a:srgbClr val="FFFFFF"/>
                </a:solidFill>
                <a:latin typeface="+mj-lt"/>
                <a:ea typeface="+mj-ea"/>
                <a:cs typeface="+mj-cs"/>
              </a:rPr>
            </a:br>
            <a:r>
              <a:rPr lang="en-US" kern="1200" dirty="0">
                <a:solidFill>
                  <a:srgbClr val="FFFFFF"/>
                </a:solidFill>
                <a:latin typeface="+mj-lt"/>
                <a:ea typeface="+mj-ea"/>
                <a:cs typeface="+mj-cs"/>
              </a:rPr>
              <a:t>Amy van der Merwe</a:t>
            </a:r>
          </a:p>
        </p:txBody>
      </p:sp>
      <p:sp>
        <p:nvSpPr>
          <p:cNvPr id="5" name="Footer Placeholder 4">
            <a:extLst>
              <a:ext uri="{FF2B5EF4-FFF2-40B4-BE49-F238E27FC236}">
                <a16:creationId xmlns:a16="http://schemas.microsoft.com/office/drawing/2014/main" id="{7F886581-E938-5C26-DD9D-237E600C638B}"/>
              </a:ext>
            </a:extLst>
          </p:cNvPr>
          <p:cNvSpPr>
            <a:spLocks noGrp="1"/>
          </p:cNvSpPr>
          <p:nvPr>
            <p:ph type="ftr" sz="quarter" idx="11"/>
          </p:nvPr>
        </p:nvSpPr>
        <p:spPr>
          <a:xfrm>
            <a:off x="590550" y="6356350"/>
            <a:ext cx="4114800" cy="365125"/>
          </a:xfrm>
        </p:spPr>
        <p:txBody>
          <a:bodyPr vert="horz" lIns="91440" tIns="45720" rIns="91440" bIns="45720" rtlCol="0" anchor="ctr">
            <a:normAutofit/>
          </a:bodyPr>
          <a:lstStyle/>
          <a:p>
            <a:pPr algn="l">
              <a:spcAft>
                <a:spcPts val="600"/>
              </a:spcAft>
            </a:pPr>
            <a:r>
              <a:rPr lang="en-US" kern="1200">
                <a:solidFill>
                  <a:srgbClr val="FFFFFF">
                    <a:alpha val="80000"/>
                  </a:srgbClr>
                </a:solidFill>
                <a:latin typeface="+mn-lt"/>
                <a:ea typeface="+mn-ea"/>
                <a:cs typeface="+mn-cs"/>
              </a:rPr>
              <a:t>Legislative Services</a:t>
            </a:r>
          </a:p>
        </p:txBody>
      </p:sp>
      <p:sp>
        <p:nvSpPr>
          <p:cNvPr id="6" name="Slide Number Placeholder 5">
            <a:extLst>
              <a:ext uri="{FF2B5EF4-FFF2-40B4-BE49-F238E27FC236}">
                <a16:creationId xmlns:a16="http://schemas.microsoft.com/office/drawing/2014/main" id="{ED27118F-BC55-C87D-8210-62496AEF5D4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6284F59-2E8F-4658-90FC-53479895C07E}" type="slidenum">
              <a:rPr lang="en-US" smtClean="0"/>
              <a:pPr>
                <a:spcAft>
                  <a:spcPts val="600"/>
                </a:spcAft>
              </a:pPr>
              <a:t>11</a:t>
            </a:fld>
            <a:endParaRPr lang="en-US"/>
          </a:p>
        </p:txBody>
      </p:sp>
      <p:pic>
        <p:nvPicPr>
          <p:cNvPr id="8" name="Content Placeholder 7" descr="A person smiling for the camera&#10;&#10;Description automatically generated with low confidence">
            <a:extLst>
              <a:ext uri="{FF2B5EF4-FFF2-40B4-BE49-F238E27FC236}">
                <a16:creationId xmlns:a16="http://schemas.microsoft.com/office/drawing/2014/main" id="{12173014-FBC1-A2C6-A49A-6692A234CD8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517646" y="755611"/>
            <a:ext cx="3428551" cy="5566209"/>
          </a:xfrm>
        </p:spPr>
      </p:pic>
    </p:spTree>
    <p:extLst>
      <p:ext uri="{BB962C8B-B14F-4D97-AF65-F5344CB8AC3E}">
        <p14:creationId xmlns:p14="http://schemas.microsoft.com/office/powerpoint/2010/main" val="215432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CC470B-E5D5-4AD0-8E53-BE5066CE7B4A}"/>
              </a:ext>
            </a:extLst>
          </p:cNvPr>
          <p:cNvSpPr/>
          <p:nvPr/>
        </p:nvSpPr>
        <p:spPr>
          <a:xfrm>
            <a:off x="0" y="0"/>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descr="Logo, company name&#10;&#10;Description automatically generated">
            <a:extLst>
              <a:ext uri="{FF2B5EF4-FFF2-40B4-BE49-F238E27FC236}">
                <a16:creationId xmlns:a16="http://schemas.microsoft.com/office/drawing/2014/main" id="{7C14AC46-BBE1-495B-8A93-11A47988D7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398044"/>
            <a:ext cx="2256972" cy="500314"/>
          </a:xfrm>
          <a:prstGeom prst="rect">
            <a:avLst/>
          </a:prstGeom>
        </p:spPr>
      </p:pic>
      <p:sp>
        <p:nvSpPr>
          <p:cNvPr id="5" name="Slide Number Placeholder 4">
            <a:extLst>
              <a:ext uri="{FF2B5EF4-FFF2-40B4-BE49-F238E27FC236}">
                <a16:creationId xmlns:a16="http://schemas.microsoft.com/office/drawing/2014/main" id="{F7EEB5DE-B926-4786-941F-021138D03497}"/>
              </a:ext>
            </a:extLst>
          </p:cNvPr>
          <p:cNvSpPr>
            <a:spLocks noGrp="1"/>
          </p:cNvSpPr>
          <p:nvPr>
            <p:ph type="sldNum" sz="quarter" idx="12"/>
          </p:nvPr>
        </p:nvSpPr>
        <p:spPr>
          <a:xfrm>
            <a:off x="165100" y="6362616"/>
            <a:ext cx="3668963" cy="500314"/>
          </a:xfrm>
        </p:spPr>
        <p:txBody>
          <a:bodyPr/>
          <a:lstStyle/>
          <a:p>
            <a:pPr algn="l"/>
            <a:fld id="{16284F59-2E8F-4658-90FC-53479895C07E}" type="slidenum">
              <a:rPr lang="en-CA" smtClean="0"/>
              <a:pPr algn="l"/>
              <a:t>12</a:t>
            </a:fld>
            <a:r>
              <a:rPr lang="en-CA" dirty="0"/>
              <a:t> | PowerPoint Title Here</a:t>
            </a:r>
          </a:p>
        </p:txBody>
      </p:sp>
      <p:sp>
        <p:nvSpPr>
          <p:cNvPr id="8" name="Rectangle 7">
            <a:extLst>
              <a:ext uri="{FF2B5EF4-FFF2-40B4-BE49-F238E27FC236}">
                <a16:creationId xmlns:a16="http://schemas.microsoft.com/office/drawing/2014/main" id="{EE18603B-C628-4716-B7D3-9A793AF99A2D}"/>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2A9AEA99-AAD0-4007-98E3-EAA3C6EF94FF}"/>
              </a:ext>
            </a:extLst>
          </p:cNvPr>
          <p:cNvSpPr txBox="1"/>
          <p:nvPr/>
        </p:nvSpPr>
        <p:spPr>
          <a:xfrm>
            <a:off x="2800349" y="448146"/>
            <a:ext cx="9029255" cy="400110"/>
          </a:xfrm>
          <a:prstGeom prst="rect">
            <a:avLst/>
          </a:prstGeom>
          <a:noFill/>
        </p:spPr>
        <p:txBody>
          <a:bodyPr wrap="square" rtlCol="0">
            <a:spAutoFit/>
          </a:bodyPr>
          <a:lstStyle/>
          <a:p>
            <a:r>
              <a:rPr lang="en-US" sz="2000" b="1" dirty="0">
                <a:solidFill>
                  <a:srgbClr val="0078AE"/>
                </a:solidFill>
              </a:rPr>
              <a:t>Legislative Services – Cemetery Administrator &amp; </a:t>
            </a:r>
            <a:r>
              <a:rPr lang="en-US" sz="2000" b="1">
                <a:solidFill>
                  <a:srgbClr val="0078AE"/>
                </a:solidFill>
              </a:rPr>
              <a:t>Licensing Officer</a:t>
            </a:r>
            <a:endParaRPr lang="en-CA" sz="2000" b="1" dirty="0">
              <a:solidFill>
                <a:srgbClr val="0078AE"/>
              </a:solidFill>
            </a:endParaRPr>
          </a:p>
        </p:txBody>
      </p:sp>
      <p:sp>
        <p:nvSpPr>
          <p:cNvPr id="3" name="Footer Placeholder 2">
            <a:extLst>
              <a:ext uri="{FF2B5EF4-FFF2-40B4-BE49-F238E27FC236}">
                <a16:creationId xmlns:a16="http://schemas.microsoft.com/office/drawing/2014/main" id="{4308C038-06B9-31D6-EE14-8434DF41002D}"/>
              </a:ext>
            </a:extLst>
          </p:cNvPr>
          <p:cNvSpPr>
            <a:spLocks noGrp="1"/>
          </p:cNvSpPr>
          <p:nvPr>
            <p:ph type="ftr" sz="quarter" idx="11"/>
          </p:nvPr>
        </p:nvSpPr>
        <p:spPr/>
        <p:txBody>
          <a:bodyPr/>
          <a:lstStyle/>
          <a:p>
            <a:r>
              <a:rPr lang="en-CA"/>
              <a:t>Legislative Services</a:t>
            </a:r>
          </a:p>
        </p:txBody>
      </p:sp>
      <p:sp>
        <p:nvSpPr>
          <p:cNvPr id="6" name="TextBox 5">
            <a:extLst>
              <a:ext uri="{FF2B5EF4-FFF2-40B4-BE49-F238E27FC236}">
                <a16:creationId xmlns:a16="http://schemas.microsoft.com/office/drawing/2014/main" id="{0434E19D-1AAC-FC51-5365-D7B182442447}"/>
              </a:ext>
            </a:extLst>
          </p:cNvPr>
          <p:cNvSpPr txBox="1"/>
          <p:nvPr/>
        </p:nvSpPr>
        <p:spPr>
          <a:xfrm>
            <a:off x="260131" y="1347951"/>
            <a:ext cx="11092619" cy="6186309"/>
          </a:xfrm>
          <a:prstGeom prst="rect">
            <a:avLst/>
          </a:prstGeom>
          <a:noFill/>
        </p:spPr>
        <p:txBody>
          <a:bodyPr wrap="square" rtlCol="0">
            <a:spAutoFit/>
          </a:bodyPr>
          <a:lstStyle/>
          <a:p>
            <a:pPr marL="285750" indent="-285750">
              <a:buClr>
                <a:srgbClr val="1F497D"/>
              </a:buClr>
              <a:buSzPts val="1000"/>
              <a:buFont typeface="Arial" panose="020B0604020202020204" pitchFamily="34" charset="0"/>
              <a:buChar char="•"/>
              <a:tabLst>
                <a:tab pos="1800225" algn="l"/>
                <a:tab pos="4860925" algn="l"/>
                <a:tab pos="228600" algn="l"/>
                <a:tab pos="2340610" algn="l"/>
                <a:tab pos="4860925" algn="l"/>
              </a:tabLst>
            </a:pPr>
            <a:r>
              <a:rPr lang="en-US" dirty="0">
                <a:effectLst/>
                <a:latin typeface="Arial" panose="020B0604020202020204" pitchFamily="34" charset="0"/>
                <a:ea typeface="Times New Roman" panose="02020603050405020304" pitchFamily="18" charset="0"/>
              </a:rPr>
              <a:t>Coordinates interment right sales and interments for </a:t>
            </a:r>
            <a:r>
              <a:rPr lang="en-US" dirty="0" err="1">
                <a:effectLst/>
                <a:latin typeface="Arial" panose="020B0604020202020204" pitchFamily="34" charset="0"/>
                <a:ea typeface="Times New Roman" panose="02020603050405020304" pitchFamily="18" charset="0"/>
              </a:rPr>
              <a:t>Belsyde</a:t>
            </a:r>
            <a:r>
              <a:rPr lang="en-US" dirty="0">
                <a:effectLst/>
                <a:latin typeface="Arial" panose="020B0604020202020204" pitchFamily="34" charset="0"/>
                <a:ea typeface="Times New Roman" panose="02020603050405020304" pitchFamily="18" charset="0"/>
              </a:rPr>
              <a:t> &amp; Elora cemeteries with Infrastructure Services and the family and/or funeral homes.  Prepares and executes legal contracts</a:t>
            </a:r>
            <a:r>
              <a:rPr lang="en-US" dirty="0">
                <a:latin typeface="Arial" panose="020B0604020202020204" pitchFamily="34" charset="0"/>
                <a:ea typeface="Times New Roman" panose="02020603050405020304" pitchFamily="18" charset="0"/>
              </a:rPr>
              <a:t>;</a:t>
            </a:r>
            <a:endParaRPr lang="en-US" dirty="0">
              <a:effectLst/>
              <a:latin typeface="Arial" panose="020B0604020202020204" pitchFamily="34" charset="0"/>
              <a:ea typeface="Times New Roman" panose="02020603050405020304" pitchFamily="18" charset="0"/>
            </a:endParaRPr>
          </a:p>
          <a:p>
            <a:pPr marL="285750" indent="-285750">
              <a:buClr>
                <a:srgbClr val="1F497D"/>
              </a:buClr>
              <a:buSzPts val="1000"/>
              <a:buFont typeface="Arial" panose="020B0604020202020204" pitchFamily="34" charset="0"/>
              <a:buChar char="•"/>
              <a:tabLst>
                <a:tab pos="1800225" algn="l"/>
                <a:tab pos="4860925" algn="l"/>
                <a:tab pos="228600" algn="l"/>
                <a:tab pos="2340610" algn="l"/>
                <a:tab pos="4860925" algn="l"/>
              </a:tabLst>
            </a:pPr>
            <a:r>
              <a:rPr lang="en-US" dirty="0">
                <a:effectLst/>
                <a:latin typeface="Arial" panose="020B0604020202020204" pitchFamily="34" charset="0"/>
                <a:ea typeface="Times New Roman" panose="02020603050405020304" pitchFamily="18" charset="0"/>
              </a:rPr>
              <a:t> </a:t>
            </a:r>
            <a:endParaRPr lang="en-CA" dirty="0">
              <a:effectLst/>
              <a:latin typeface="Times New Roman" panose="02020603050405020304" pitchFamily="18" charset="0"/>
              <a:ea typeface="Times New Roman" panose="02020603050405020304" pitchFamily="18" charset="0"/>
            </a:endParaRPr>
          </a:p>
          <a:p>
            <a:pPr marL="285750" indent="-285750">
              <a:buClr>
                <a:srgbClr val="1F497D"/>
              </a:buClr>
              <a:buSzPts val="1000"/>
              <a:buFont typeface="Arial" panose="020B0604020202020204" pitchFamily="34" charset="0"/>
              <a:buChar char="•"/>
              <a:tabLst>
                <a:tab pos="1800225" algn="l"/>
                <a:tab pos="4860925" algn="l"/>
                <a:tab pos="228600" algn="l"/>
                <a:tab pos="2340610" algn="l"/>
                <a:tab pos="4860925" algn="l"/>
              </a:tabLst>
            </a:pPr>
            <a:r>
              <a:rPr lang="en-US" dirty="0">
                <a:effectLst/>
                <a:latin typeface="Arial" panose="020B0604020202020204" pitchFamily="34" charset="0"/>
                <a:ea typeface="Times New Roman" panose="02020603050405020304" pitchFamily="18" charset="0"/>
              </a:rPr>
              <a:t>Calculates fees, prepares and generates invoices, issues receipts, collects and processes fees for all cemetery sales and activities. Maintains financial records for annual reconciliation and reporting to the Province</a:t>
            </a:r>
            <a:r>
              <a:rPr lang="en-US" dirty="0">
                <a:latin typeface="Arial" panose="020B0604020202020204" pitchFamily="34" charset="0"/>
                <a:ea typeface="Times New Roman" panose="02020603050405020304" pitchFamily="18" charset="0"/>
              </a:rPr>
              <a:t>;</a:t>
            </a:r>
            <a:endParaRPr lang="en-US" dirty="0">
              <a:effectLst/>
              <a:latin typeface="Arial" panose="020B0604020202020204" pitchFamily="34" charset="0"/>
              <a:ea typeface="Times New Roman" panose="02020603050405020304" pitchFamily="18" charset="0"/>
            </a:endParaRPr>
          </a:p>
          <a:p>
            <a:pPr marL="285750" indent="-285750">
              <a:buClr>
                <a:srgbClr val="1F497D"/>
              </a:buClr>
              <a:buSzPts val="1000"/>
              <a:buFont typeface="Arial" panose="020B0604020202020204" pitchFamily="34" charset="0"/>
              <a:buChar char="•"/>
              <a:tabLst>
                <a:tab pos="1800225" algn="l"/>
                <a:tab pos="4860925" algn="l"/>
                <a:tab pos="228600" algn="l"/>
                <a:tab pos="2340610" algn="l"/>
                <a:tab pos="4860925" algn="l"/>
              </a:tabLst>
            </a:pPr>
            <a:endParaRPr lang="en-CA" dirty="0">
              <a:effectLst/>
              <a:latin typeface="Times New Roman" panose="02020603050405020304" pitchFamily="18" charset="0"/>
              <a:ea typeface="Times New Roman" panose="02020603050405020304" pitchFamily="18" charset="0"/>
            </a:endParaRPr>
          </a:p>
          <a:p>
            <a:pPr marL="285750" indent="-285750">
              <a:buClr>
                <a:srgbClr val="1F497D"/>
              </a:buClr>
              <a:buSzPts val="1000"/>
              <a:buFont typeface="Arial" panose="020B0604020202020204" pitchFamily="34" charset="0"/>
              <a:buChar char="•"/>
              <a:tabLst>
                <a:tab pos="1800225" algn="l"/>
                <a:tab pos="4860925" algn="l"/>
                <a:tab pos="228600" algn="l"/>
                <a:tab pos="2340610" algn="l"/>
                <a:tab pos="4860925" algn="l"/>
              </a:tabLst>
            </a:pPr>
            <a:r>
              <a:rPr lang="en-US" dirty="0">
                <a:effectLst/>
                <a:latin typeface="Arial" panose="020B0604020202020204" pitchFamily="34" charset="0"/>
                <a:ea typeface="Times New Roman" panose="02020603050405020304" pitchFamily="18" charset="0"/>
              </a:rPr>
              <a:t>Documents and maintains all cemetery activity in </a:t>
            </a:r>
            <a:r>
              <a:rPr lang="en-US" dirty="0" err="1">
                <a:effectLst/>
                <a:latin typeface="Arial" panose="020B0604020202020204" pitchFamily="34" charset="0"/>
                <a:ea typeface="Times New Roman" panose="02020603050405020304" pitchFamily="18" charset="0"/>
              </a:rPr>
              <a:t>Cityview</a:t>
            </a:r>
            <a:r>
              <a:rPr lang="en-US" dirty="0">
                <a:effectLst/>
                <a:latin typeface="Arial" panose="020B0604020202020204" pitchFamily="34" charset="0"/>
                <a:ea typeface="Times New Roman" panose="02020603050405020304" pitchFamily="18" charset="0"/>
              </a:rPr>
              <a:t> Cemetery Database;</a:t>
            </a:r>
            <a:endParaRPr lang="en-CA" dirty="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endParaRPr lang="en-US" dirty="0">
              <a:latin typeface="Arial" panose="020B0604020202020204" pitchFamily="34" charset="0"/>
              <a:cs typeface="Times New Roman" panose="02020603050405020304" pitchFamily="18" charset="0"/>
            </a:endParaRPr>
          </a:p>
          <a:p>
            <a:pPr marL="285750" indent="-285750">
              <a:buFont typeface="Arial" panose="020B0604020202020204" pitchFamily="34" charset="0"/>
              <a:buChar char="•"/>
            </a:pPr>
            <a:r>
              <a:rPr lang="en-US" dirty="0">
                <a:effectLst/>
                <a:latin typeface="Arial" panose="020B0604020202020204" pitchFamily="34" charset="0"/>
                <a:ea typeface="Times New Roman" panose="02020603050405020304" pitchFamily="18" charset="0"/>
              </a:rPr>
              <a:t>Administers all functions related to lottery and vendor </a:t>
            </a:r>
            <a:r>
              <a:rPr lang="en-US" dirty="0" err="1">
                <a:effectLst/>
                <a:latin typeface="Arial" panose="020B0604020202020204" pitchFamily="34" charset="0"/>
                <a:ea typeface="Times New Roman" panose="02020603050405020304" pitchFamily="18" charset="0"/>
              </a:rPr>
              <a:t>licences</a:t>
            </a:r>
            <a:r>
              <a:rPr lang="en-US" dirty="0">
                <a:effectLst/>
                <a:latin typeface="Arial" panose="020B0604020202020204" pitchFamily="34" charset="0"/>
                <a:ea typeface="Times New Roman" panose="02020603050405020304" pitchFamily="18" charset="0"/>
              </a:rPr>
              <a:t> including receiving applications, reviewing for completeness, approving/rejecting and issuing</a:t>
            </a:r>
            <a:r>
              <a:rPr lang="en-US" dirty="0">
                <a:latin typeface="Arial" panose="020B0604020202020204" pitchFamily="34" charset="0"/>
                <a:ea typeface="Times New Roman" panose="02020603050405020304" pitchFamily="18" charset="0"/>
              </a:rPr>
              <a:t>;</a:t>
            </a:r>
            <a:endParaRPr lang="en-CA" dirty="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endParaRPr lang="en-US" dirty="0">
              <a:latin typeface="Arial" panose="020B0604020202020204" pitchFamily="34" charset="0"/>
              <a:cs typeface="Times New Roman" panose="02020603050405020304" pitchFamily="18" charset="0"/>
            </a:endParaRPr>
          </a:p>
          <a:p>
            <a:pPr marL="285750" indent="-285750">
              <a:buFont typeface="Arial" panose="020B0604020202020204" pitchFamily="34" charset="0"/>
              <a:buChar char="•"/>
            </a:pPr>
            <a:r>
              <a:rPr lang="en-US" dirty="0">
                <a:effectLst/>
                <a:latin typeface="Arial" panose="020B0604020202020204" pitchFamily="34" charset="0"/>
                <a:ea typeface="Times New Roman" panose="02020603050405020304" pitchFamily="18" charset="0"/>
              </a:rPr>
              <a:t>Appointed as Deputy Division Registrar and Deputy Marriage </a:t>
            </a:r>
            <a:r>
              <a:rPr lang="en-US" dirty="0" err="1">
                <a:effectLst/>
                <a:latin typeface="Arial" panose="020B0604020202020204" pitchFamily="34" charset="0"/>
                <a:ea typeface="Times New Roman" panose="02020603050405020304" pitchFamily="18" charset="0"/>
              </a:rPr>
              <a:t>Licence</a:t>
            </a:r>
            <a:r>
              <a:rPr lang="en-US" dirty="0">
                <a:effectLst/>
                <a:latin typeface="Arial" panose="020B0604020202020204" pitchFamily="34" charset="0"/>
                <a:ea typeface="Times New Roman" panose="02020603050405020304" pitchFamily="18" charset="0"/>
              </a:rPr>
              <a:t> Issuer under the Vital Statistics Act by the Office of the Registrar General</a:t>
            </a:r>
            <a:r>
              <a:rPr lang="en-US" dirty="0">
                <a:latin typeface="Arial" panose="020B0604020202020204" pitchFamily="34" charset="0"/>
                <a:ea typeface="Times New Roman" panose="02020603050405020304" pitchFamily="18" charset="0"/>
              </a:rPr>
              <a:t>;</a:t>
            </a:r>
            <a:endParaRPr lang="en-CA" dirty="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endParaRPr lang="en-US" dirty="0">
              <a:latin typeface="Arial" panose="020B0604020202020204" pitchFamily="34" charset="0"/>
              <a:cs typeface="Times New Roman" panose="02020603050405020304" pitchFamily="18" charset="0"/>
            </a:endParaRPr>
          </a:p>
          <a:p>
            <a:pPr marL="285750" indent="-285750">
              <a:buClr>
                <a:srgbClr val="1F497D"/>
              </a:buClr>
              <a:buSzPts val="1000"/>
              <a:buFont typeface="Arial" panose="020B0604020202020204" pitchFamily="34" charset="0"/>
              <a:buChar char="•"/>
              <a:tabLst>
                <a:tab pos="1800225" algn="l"/>
                <a:tab pos="4860925" algn="l"/>
                <a:tab pos="228600" algn="l"/>
                <a:tab pos="2340610" algn="l"/>
                <a:tab pos="4860925" algn="l"/>
              </a:tabLst>
            </a:pPr>
            <a:r>
              <a:rPr lang="en-US" dirty="0">
                <a:effectLst/>
                <a:latin typeface="Arial" panose="020B0604020202020204" pitchFamily="34" charset="0"/>
                <a:ea typeface="Times New Roman" panose="02020603050405020304" pitchFamily="18" charset="0"/>
              </a:rPr>
              <a:t>Assists with records management functions, including retrieval, annual purge and destruction functions;</a:t>
            </a:r>
            <a:endParaRPr lang="en-CA" dirty="0">
              <a:effectLst/>
              <a:latin typeface="Times New Roman" panose="02020603050405020304" pitchFamily="18" charset="0"/>
              <a:ea typeface="Times New Roman" panose="02020603050405020304" pitchFamily="18" charset="0"/>
            </a:endParaRPr>
          </a:p>
          <a:p>
            <a:endParaRPr lang="en-US" dirty="0">
              <a:latin typeface="Arial" panose="020B0604020202020204" pitchFamily="34" charset="0"/>
              <a:cs typeface="Times New Roman" panose="02020603050405020304" pitchFamily="18" charset="0"/>
            </a:endParaRPr>
          </a:p>
          <a:p>
            <a:endParaRPr lang="en-US" dirty="0">
              <a:latin typeface="Arial" panose="020B0604020202020204" pitchFamily="34" charset="0"/>
              <a:cs typeface="Times New Roman" panose="02020603050405020304" pitchFamily="18" charset="0"/>
            </a:endParaRPr>
          </a:p>
          <a:p>
            <a:endParaRPr lang="en-US" dirty="0">
              <a:latin typeface="Arial" panose="020B0604020202020204" pitchFamily="34" charset="0"/>
              <a:cs typeface="Times New Roman" panose="02020603050405020304" pitchFamily="18" charset="0"/>
            </a:endParaRPr>
          </a:p>
          <a:p>
            <a:endParaRPr lang="en-US" dirty="0">
              <a:latin typeface="Arial" panose="020B0604020202020204" pitchFamily="34" charset="0"/>
              <a:cs typeface="Times New Roman" panose="02020603050405020304" pitchFamily="18" charset="0"/>
            </a:endParaRPr>
          </a:p>
          <a:p>
            <a:endParaRPr lang="en-US" dirty="0">
              <a:latin typeface="Arial" panose="020B0604020202020204" pitchFamily="34" charset="0"/>
              <a:cs typeface="Times New Roman" panose="02020603050405020304" pitchFamily="18" charset="0"/>
            </a:endParaRPr>
          </a:p>
          <a:p>
            <a:endParaRPr lang="en-CA" dirty="0"/>
          </a:p>
        </p:txBody>
      </p:sp>
    </p:spTree>
    <p:extLst>
      <p:ext uri="{BB962C8B-B14F-4D97-AF65-F5344CB8AC3E}">
        <p14:creationId xmlns:p14="http://schemas.microsoft.com/office/powerpoint/2010/main" val="714648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9" name="Content Placeholder 8" descr="A picture containing person, wall, posing&#10;&#10;Description automatically generated">
            <a:extLst>
              <a:ext uri="{FF2B5EF4-FFF2-40B4-BE49-F238E27FC236}">
                <a16:creationId xmlns:a16="http://schemas.microsoft.com/office/drawing/2014/main" id="{A85D8685-1AE0-2BF9-F825-6A5154BB8BBE}"/>
              </a:ext>
            </a:extLst>
          </p:cNvPr>
          <p:cNvPicPr>
            <a:picLocks noGrp="1" noChangeAspect="1"/>
          </p:cNvPicPr>
          <p:nvPr>
            <p:ph sz="half" idx="1"/>
          </p:nvPr>
        </p:nvPicPr>
        <p:blipFill rotWithShape="1">
          <a:blip r:embed="rId2">
            <a:alphaModFix amt="80000"/>
            <a:extLst>
              <a:ext uri="{28A0092B-C50C-407E-A947-70E740481C1C}">
                <a14:useLocalDpi xmlns:a14="http://schemas.microsoft.com/office/drawing/2010/main" val="0"/>
              </a:ext>
            </a:extLst>
          </a:blip>
          <a:srcRect b="24382"/>
          <a:stretch/>
        </p:blipFill>
        <p:spPr>
          <a:xfrm>
            <a:off x="-4084" y="10"/>
            <a:ext cx="6099050" cy="6857990"/>
          </a:xfrm>
          <a:prstGeom prst="rect">
            <a:avLst/>
          </a:prstGeom>
        </p:spPr>
      </p:pic>
      <p:pic>
        <p:nvPicPr>
          <p:cNvPr id="14" name="Content Placeholder 13">
            <a:extLst>
              <a:ext uri="{FF2B5EF4-FFF2-40B4-BE49-F238E27FC236}">
                <a16:creationId xmlns:a16="http://schemas.microsoft.com/office/drawing/2014/main" id="{D31C7E75-F175-4B4C-0B18-1C9FEF57D8B6}"/>
              </a:ext>
            </a:extLst>
          </p:cNvPr>
          <p:cNvPicPr>
            <a:picLocks noGrp="1" noChangeAspect="1"/>
          </p:cNvPicPr>
          <p:nvPr>
            <p:ph sz="half" idx="2"/>
          </p:nvPr>
        </p:nvPicPr>
        <p:blipFill rotWithShape="1">
          <a:blip r:embed="rId3">
            <a:alphaModFix amt="80000"/>
            <a:extLst>
              <a:ext uri="{28A0092B-C50C-407E-A947-70E740481C1C}">
                <a14:useLocalDpi xmlns:a14="http://schemas.microsoft.com/office/drawing/2010/main" val="0"/>
              </a:ext>
            </a:extLst>
          </a:blip>
          <a:srcRect l="6559" r="42810"/>
          <a:stretch/>
        </p:blipFill>
        <p:spPr>
          <a:xfrm rot="5400000">
            <a:off x="5715422" y="381422"/>
            <a:ext cx="6858000" cy="6095156"/>
          </a:xfrm>
          <a:prstGeom prst="rect">
            <a:avLst/>
          </a:prstGeom>
        </p:spPr>
      </p:pic>
      <p:sp>
        <p:nvSpPr>
          <p:cNvPr id="2" name="Title 1">
            <a:extLst>
              <a:ext uri="{FF2B5EF4-FFF2-40B4-BE49-F238E27FC236}">
                <a16:creationId xmlns:a16="http://schemas.microsoft.com/office/drawing/2014/main" id="{945C2DF1-6192-E52A-4DAC-81E65E125E42}"/>
              </a:ext>
            </a:extLst>
          </p:cNvPr>
          <p:cNvSpPr>
            <a:spLocks noGrp="1"/>
          </p:cNvSpPr>
          <p:nvPr>
            <p:ph type="title"/>
          </p:nvPr>
        </p:nvSpPr>
        <p:spPr>
          <a:xfrm>
            <a:off x="1198181" y="1122363"/>
            <a:ext cx="9795637" cy="2215884"/>
          </a:xfrm>
        </p:spPr>
        <p:txBody>
          <a:bodyPr vert="horz" lIns="91440" tIns="45720" rIns="91440" bIns="45720" rtlCol="0" anchor="b">
            <a:normAutofit/>
          </a:bodyPr>
          <a:lstStyle/>
          <a:p>
            <a:pPr algn="ctr"/>
            <a:r>
              <a:rPr lang="en-US" sz="2900" kern="1200">
                <a:solidFill>
                  <a:srgbClr val="000000"/>
                </a:solidFill>
                <a:latin typeface="+mj-lt"/>
                <a:ea typeface="+mj-ea"/>
                <a:cs typeface="+mj-cs"/>
              </a:rPr>
              <a:t>Kerri O’Kane</a:t>
            </a:r>
            <a:br>
              <a:rPr lang="en-US" sz="2900" kern="1200">
                <a:solidFill>
                  <a:srgbClr val="000000"/>
                </a:solidFill>
                <a:latin typeface="+mj-lt"/>
                <a:ea typeface="+mj-ea"/>
                <a:cs typeface="+mj-cs"/>
              </a:rPr>
            </a:br>
            <a:r>
              <a:rPr lang="en-US" sz="2900" kern="1200">
                <a:solidFill>
                  <a:srgbClr val="000000"/>
                </a:solidFill>
                <a:latin typeface="+mj-lt"/>
                <a:ea typeface="+mj-ea"/>
                <a:cs typeface="+mj-cs"/>
              </a:rPr>
              <a:t>Municipal Clerk</a:t>
            </a:r>
            <a:br>
              <a:rPr lang="en-US" sz="2900" kern="1200">
                <a:solidFill>
                  <a:srgbClr val="000000"/>
                </a:solidFill>
                <a:latin typeface="+mj-lt"/>
                <a:ea typeface="+mj-ea"/>
                <a:cs typeface="+mj-cs"/>
              </a:rPr>
            </a:br>
            <a:br>
              <a:rPr lang="en-US" sz="2900" kern="1200">
                <a:solidFill>
                  <a:srgbClr val="000000"/>
                </a:solidFill>
                <a:latin typeface="+mj-lt"/>
                <a:ea typeface="+mj-ea"/>
                <a:cs typeface="+mj-cs"/>
              </a:rPr>
            </a:br>
            <a:r>
              <a:rPr lang="en-US" sz="2900" kern="1200">
                <a:solidFill>
                  <a:srgbClr val="000000"/>
                </a:solidFill>
                <a:latin typeface="+mj-lt"/>
                <a:ea typeface="+mj-ea"/>
                <a:cs typeface="+mj-cs"/>
              </a:rPr>
              <a:t>Lisa Miller</a:t>
            </a:r>
            <a:br>
              <a:rPr lang="en-US" sz="2900" kern="1200">
                <a:solidFill>
                  <a:srgbClr val="000000"/>
                </a:solidFill>
                <a:latin typeface="+mj-lt"/>
                <a:ea typeface="+mj-ea"/>
                <a:cs typeface="+mj-cs"/>
              </a:rPr>
            </a:br>
            <a:r>
              <a:rPr lang="en-US" sz="2900" kern="1200">
                <a:solidFill>
                  <a:srgbClr val="000000"/>
                </a:solidFill>
                <a:latin typeface="+mj-lt"/>
                <a:ea typeface="+mj-ea"/>
                <a:cs typeface="+mj-cs"/>
              </a:rPr>
              <a:t>Deputy Municipal Clerk</a:t>
            </a:r>
          </a:p>
        </p:txBody>
      </p:sp>
      <p:sp>
        <p:nvSpPr>
          <p:cNvPr id="5" name="Footer Placeholder 4">
            <a:extLst>
              <a:ext uri="{FF2B5EF4-FFF2-40B4-BE49-F238E27FC236}">
                <a16:creationId xmlns:a16="http://schemas.microsoft.com/office/drawing/2014/main" id="{7F886581-E938-5C26-DD9D-237E600C638B}"/>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Legislative Services</a:t>
            </a:r>
          </a:p>
        </p:txBody>
      </p:sp>
      <p:sp>
        <p:nvSpPr>
          <p:cNvPr id="6" name="Slide Number Placeholder 5">
            <a:extLst>
              <a:ext uri="{FF2B5EF4-FFF2-40B4-BE49-F238E27FC236}">
                <a16:creationId xmlns:a16="http://schemas.microsoft.com/office/drawing/2014/main" id="{ED27118F-BC55-C87D-8210-62496AEF5D46}"/>
              </a:ext>
            </a:extLst>
          </p:cNvPr>
          <p:cNvSpPr>
            <a:spLocks noGrp="1"/>
          </p:cNvSpPr>
          <p:nvPr>
            <p:ph type="sldNum" sz="quarter" idx="12"/>
          </p:nvPr>
        </p:nvSpPr>
        <p:spPr>
          <a:xfrm>
            <a:off x="8610600" y="6356350"/>
            <a:ext cx="2743200" cy="365125"/>
          </a:xfrm>
          <a:prstGeom prst="ellipse">
            <a:avLst/>
          </a:prstGeom>
        </p:spPr>
        <p:txBody>
          <a:bodyPr vert="horz" lIns="91440" tIns="45720" rIns="91440" bIns="45720" rtlCol="0" anchor="ctr">
            <a:normAutofit/>
          </a:bodyPr>
          <a:lstStyle/>
          <a:p>
            <a:pPr>
              <a:lnSpc>
                <a:spcPct val="90000"/>
              </a:lnSpc>
              <a:spcAft>
                <a:spcPts val="600"/>
              </a:spcAft>
            </a:pPr>
            <a:fld id="{16284F59-2E8F-4658-90FC-53479895C07E}" type="slidenum">
              <a:rPr lang="en-US"/>
              <a:pPr>
                <a:lnSpc>
                  <a:spcPct val="90000"/>
                </a:lnSpc>
                <a:spcAft>
                  <a:spcPts val="600"/>
                </a:spcAft>
              </a:pPr>
              <a:t>13</a:t>
            </a:fld>
            <a:endParaRPr lang="en-US"/>
          </a:p>
        </p:txBody>
      </p:sp>
    </p:spTree>
    <p:extLst>
      <p:ext uri="{BB962C8B-B14F-4D97-AF65-F5344CB8AC3E}">
        <p14:creationId xmlns:p14="http://schemas.microsoft.com/office/powerpoint/2010/main" val="1736389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CC470B-E5D5-4AD0-8E53-BE5066CE7B4A}"/>
              </a:ext>
            </a:extLst>
          </p:cNvPr>
          <p:cNvSpPr/>
          <p:nvPr/>
        </p:nvSpPr>
        <p:spPr>
          <a:xfrm>
            <a:off x="0" y="0"/>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descr="Logo, company name&#10;&#10;Description automatically generated">
            <a:extLst>
              <a:ext uri="{FF2B5EF4-FFF2-40B4-BE49-F238E27FC236}">
                <a16:creationId xmlns:a16="http://schemas.microsoft.com/office/drawing/2014/main" id="{7C14AC46-BBE1-495B-8A93-11A47988D7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398044"/>
            <a:ext cx="2256972" cy="500314"/>
          </a:xfrm>
          <a:prstGeom prst="rect">
            <a:avLst/>
          </a:prstGeom>
        </p:spPr>
      </p:pic>
      <p:sp>
        <p:nvSpPr>
          <p:cNvPr id="5" name="Slide Number Placeholder 4">
            <a:extLst>
              <a:ext uri="{FF2B5EF4-FFF2-40B4-BE49-F238E27FC236}">
                <a16:creationId xmlns:a16="http://schemas.microsoft.com/office/drawing/2014/main" id="{F7EEB5DE-B926-4786-941F-021138D03497}"/>
              </a:ext>
            </a:extLst>
          </p:cNvPr>
          <p:cNvSpPr>
            <a:spLocks noGrp="1"/>
          </p:cNvSpPr>
          <p:nvPr>
            <p:ph type="sldNum" sz="quarter" idx="12"/>
          </p:nvPr>
        </p:nvSpPr>
        <p:spPr>
          <a:xfrm>
            <a:off x="165100" y="6362616"/>
            <a:ext cx="3668963" cy="500314"/>
          </a:xfrm>
        </p:spPr>
        <p:txBody>
          <a:bodyPr/>
          <a:lstStyle/>
          <a:p>
            <a:pPr algn="l"/>
            <a:fld id="{16284F59-2E8F-4658-90FC-53479895C07E}" type="slidenum">
              <a:rPr lang="en-CA" smtClean="0"/>
              <a:pPr algn="l"/>
              <a:t>14</a:t>
            </a:fld>
            <a:r>
              <a:rPr lang="en-CA" dirty="0"/>
              <a:t> | PowerPoint Title Here</a:t>
            </a:r>
          </a:p>
        </p:txBody>
      </p:sp>
      <p:sp>
        <p:nvSpPr>
          <p:cNvPr id="8" name="Rectangle 7">
            <a:extLst>
              <a:ext uri="{FF2B5EF4-FFF2-40B4-BE49-F238E27FC236}">
                <a16:creationId xmlns:a16="http://schemas.microsoft.com/office/drawing/2014/main" id="{EE18603B-C628-4716-B7D3-9A793AF99A2D}"/>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2A9AEA99-AAD0-4007-98E3-EAA3C6EF94FF}"/>
              </a:ext>
            </a:extLst>
          </p:cNvPr>
          <p:cNvSpPr txBox="1"/>
          <p:nvPr/>
        </p:nvSpPr>
        <p:spPr>
          <a:xfrm>
            <a:off x="2800349" y="448146"/>
            <a:ext cx="9029255" cy="707886"/>
          </a:xfrm>
          <a:prstGeom prst="rect">
            <a:avLst/>
          </a:prstGeom>
          <a:noFill/>
        </p:spPr>
        <p:txBody>
          <a:bodyPr wrap="square" rtlCol="0">
            <a:spAutoFit/>
          </a:bodyPr>
          <a:lstStyle/>
          <a:p>
            <a:r>
              <a:rPr lang="en-US" sz="2000" b="1" dirty="0">
                <a:solidFill>
                  <a:srgbClr val="0078AE"/>
                </a:solidFill>
              </a:rPr>
              <a:t>Legislative Services – </a:t>
            </a:r>
            <a:br>
              <a:rPr lang="en-US" sz="2000" b="1" dirty="0">
                <a:solidFill>
                  <a:srgbClr val="0078AE"/>
                </a:solidFill>
              </a:rPr>
            </a:br>
            <a:r>
              <a:rPr lang="en-US" sz="2000" b="1" dirty="0">
                <a:solidFill>
                  <a:srgbClr val="0078AE"/>
                </a:solidFill>
              </a:rPr>
              <a:t>Manager of Legislative Services / Municipal Clerk &amp; Deputy Municipal Clerk</a:t>
            </a:r>
            <a:endParaRPr lang="en-CA" sz="2000" b="1" dirty="0">
              <a:solidFill>
                <a:srgbClr val="0078AE"/>
              </a:solidFill>
            </a:endParaRPr>
          </a:p>
        </p:txBody>
      </p:sp>
      <p:sp>
        <p:nvSpPr>
          <p:cNvPr id="3" name="Footer Placeholder 2">
            <a:extLst>
              <a:ext uri="{FF2B5EF4-FFF2-40B4-BE49-F238E27FC236}">
                <a16:creationId xmlns:a16="http://schemas.microsoft.com/office/drawing/2014/main" id="{4308C038-06B9-31D6-EE14-8434DF41002D}"/>
              </a:ext>
            </a:extLst>
          </p:cNvPr>
          <p:cNvSpPr>
            <a:spLocks noGrp="1"/>
          </p:cNvSpPr>
          <p:nvPr>
            <p:ph type="ftr" sz="quarter" idx="11"/>
          </p:nvPr>
        </p:nvSpPr>
        <p:spPr/>
        <p:txBody>
          <a:bodyPr/>
          <a:lstStyle/>
          <a:p>
            <a:r>
              <a:rPr lang="en-CA"/>
              <a:t>Legislative Services</a:t>
            </a:r>
          </a:p>
        </p:txBody>
      </p:sp>
      <p:sp>
        <p:nvSpPr>
          <p:cNvPr id="6" name="TextBox 5">
            <a:extLst>
              <a:ext uri="{FF2B5EF4-FFF2-40B4-BE49-F238E27FC236}">
                <a16:creationId xmlns:a16="http://schemas.microsoft.com/office/drawing/2014/main" id="{8E7344F5-4EE1-7870-D336-5F4F16305EBC}"/>
              </a:ext>
            </a:extLst>
          </p:cNvPr>
          <p:cNvSpPr txBox="1"/>
          <p:nvPr/>
        </p:nvSpPr>
        <p:spPr>
          <a:xfrm>
            <a:off x="679269" y="1201783"/>
            <a:ext cx="10937965" cy="6671057"/>
          </a:xfrm>
          <a:prstGeom prst="rect">
            <a:avLst/>
          </a:prstGeom>
          <a:noFill/>
        </p:spPr>
        <p:txBody>
          <a:bodyPr wrap="square" rtlCol="0">
            <a:spAutoFit/>
          </a:bodyPr>
          <a:lstStyle/>
          <a:p>
            <a:r>
              <a:rPr lang="en-US" sz="1800" dirty="0">
                <a:effectLst/>
                <a:latin typeface="Arial" panose="020B0604020202020204" pitchFamily="34" charset="0"/>
                <a:ea typeface="Times New Roman" panose="02020603050405020304" pitchFamily="18" charset="0"/>
              </a:rPr>
              <a:t>Municipal Clerk</a:t>
            </a:r>
          </a:p>
          <a:p>
            <a:pPr marL="285750" indent="-285750">
              <a:buFont typeface="Arial" panose="020B0604020202020204" pitchFamily="34" charset="0"/>
              <a:buChar char="•"/>
            </a:pPr>
            <a:r>
              <a:rPr lang="en-US" sz="1800" dirty="0">
                <a:effectLst/>
                <a:latin typeface="Arial" panose="020B0604020202020204" pitchFamily="34" charset="0"/>
                <a:ea typeface="Times New Roman" panose="02020603050405020304" pitchFamily="18" charset="0"/>
              </a:rPr>
              <a:t>Responsible for fulfilling all the statutory obligations and duties of the Clerk as prescribed in the Municipal Act, the Municipal Elections Act, the Planning Act and other legislation. Responsible for the management of all operational functions of the Legislative Services and By-law Enforcement Divisions within Corporate Services.  </a:t>
            </a:r>
          </a:p>
          <a:p>
            <a:endParaRPr lang="en-US" dirty="0">
              <a:latin typeface="Arial" panose="020B0604020202020204" pitchFamily="34" charset="0"/>
              <a:ea typeface="Times New Roman" panose="02020603050405020304" pitchFamily="18" charset="0"/>
            </a:endParaRPr>
          </a:p>
          <a:p>
            <a:r>
              <a:rPr lang="en-US" sz="1800" dirty="0">
                <a:effectLst/>
                <a:latin typeface="Arial" panose="020B0604020202020204" pitchFamily="34" charset="0"/>
                <a:ea typeface="Times New Roman" panose="02020603050405020304" pitchFamily="18" charset="0"/>
              </a:rPr>
              <a:t>Deputy Municipal Clerk</a:t>
            </a:r>
          </a:p>
          <a:p>
            <a:pPr marL="285750" indent="-285750">
              <a:buFont typeface="Arial" panose="020B0604020202020204" pitchFamily="34" charset="0"/>
              <a:buChar char="•"/>
            </a:pPr>
            <a:r>
              <a:rPr lang="en-US" sz="1800" dirty="0">
                <a:effectLst/>
                <a:latin typeface="Arial" panose="020B0604020202020204" pitchFamily="34" charset="0"/>
                <a:ea typeface="Times New Roman" panose="02020603050405020304" pitchFamily="18" charset="0"/>
              </a:rPr>
              <a:t>Oversees the day-to-day operations of the Legislative Services Division, records management system and all Access to Information requests. Acts in the official capacity of the Municipal Clerk.</a:t>
            </a:r>
          </a:p>
          <a:p>
            <a:endParaRPr lang="en-US" dirty="0">
              <a:latin typeface="Arial" panose="020B0604020202020204" pitchFamily="34" charset="0"/>
              <a:ea typeface="Times New Roman" panose="02020603050405020304" pitchFamily="18" charset="0"/>
            </a:endParaRPr>
          </a:p>
          <a:p>
            <a:r>
              <a:rPr lang="en-US" sz="1800" b="1" dirty="0">
                <a:effectLst/>
                <a:latin typeface="Arial" panose="020B0604020202020204" pitchFamily="34" charset="0"/>
                <a:ea typeface="Times New Roman" panose="02020603050405020304" pitchFamily="18" charset="0"/>
              </a:rPr>
              <a:t>Together we</a:t>
            </a:r>
            <a:r>
              <a:rPr lang="en-US" sz="1800" dirty="0">
                <a:effectLst/>
                <a:latin typeface="Arial" panose="020B0604020202020204" pitchFamily="34" charset="0"/>
                <a:ea typeface="Times New Roman" panose="02020603050405020304" pitchFamily="18" charset="0"/>
              </a:rPr>
              <a:t>:</a:t>
            </a:r>
          </a:p>
          <a:p>
            <a:pPr marL="285750" marR="0" lvl="0" indent="-285750" algn="just">
              <a:lnSpc>
                <a:spcPct val="115000"/>
              </a:lnSpc>
              <a:buFont typeface="Arial" panose="020B0604020202020204" pitchFamily="34" charset="0"/>
              <a:buChar char="•"/>
            </a:pPr>
            <a:r>
              <a:rPr lang="en-CA" sz="1800" dirty="0">
                <a:effectLst/>
                <a:latin typeface="Arial" panose="020B0604020202020204" pitchFamily="34" charset="0"/>
                <a:ea typeface="Times New Roman" panose="02020603050405020304" pitchFamily="18" charset="0"/>
                <a:cs typeface="Times New Roman" panose="02020603050405020304" pitchFamily="18" charset="0"/>
              </a:rPr>
              <a:t>Organize and oversee preparation of all Council and Committee agendas, minutes and follow up. Attend all regular and special meetings of Council, Committee of the Whole and Advisory Committees as required;</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285750" marR="0" lvl="0" indent="-285750" algn="just">
              <a:lnSpc>
                <a:spcPct val="115000"/>
              </a:lnSpc>
              <a:buFont typeface="Arial" panose="020B0604020202020204" pitchFamily="34" charset="0"/>
              <a:buChar char="•"/>
            </a:pPr>
            <a:r>
              <a:rPr lang="en-CA" dirty="0">
                <a:latin typeface="Arial" panose="020B0604020202020204" pitchFamily="34" charset="0"/>
                <a:ea typeface="Times New Roman" panose="02020603050405020304" pitchFamily="18" charset="0"/>
                <a:cs typeface="Times New Roman" panose="02020603050405020304" pitchFamily="18" charset="0"/>
              </a:rPr>
              <a:t>Issue marriage licenses and perform Civil marriage ceremonies;</a:t>
            </a:r>
          </a:p>
          <a:p>
            <a:pPr marL="285750" marR="0" lvl="0" indent="-285750" algn="just">
              <a:lnSpc>
                <a:spcPct val="115000"/>
              </a:lnSpc>
              <a:buFont typeface="Arial" panose="020B0604020202020204" pitchFamily="34" charset="0"/>
              <a:buChar char="•"/>
            </a:pPr>
            <a:r>
              <a:rPr lang="en-CA" sz="1800" dirty="0">
                <a:effectLst/>
                <a:latin typeface="Arial" panose="020B0604020202020204" pitchFamily="34" charset="0"/>
                <a:ea typeface="Times New Roman" panose="02020603050405020304" pitchFamily="18" charset="0"/>
              </a:rPr>
              <a:t>Animal Control services;</a:t>
            </a:r>
            <a:endParaRPr lang="en-US" dirty="0">
              <a:latin typeface="Arial" panose="020B0604020202020204" pitchFamily="34" charset="0"/>
              <a:ea typeface="Times New Roman" panose="02020603050405020304" pitchFamily="18" charset="0"/>
            </a:endParaRPr>
          </a:p>
          <a:p>
            <a:endParaRPr lang="en-US" dirty="0">
              <a:latin typeface="Arial" panose="020B0604020202020204" pitchFamily="34" charset="0"/>
              <a:ea typeface="Times New Roman" panose="02020603050405020304" pitchFamily="18" charset="0"/>
            </a:endParaRPr>
          </a:p>
          <a:p>
            <a:endParaRPr lang="en-US" dirty="0">
              <a:latin typeface="Arial" panose="020B0604020202020204" pitchFamily="34" charset="0"/>
              <a:ea typeface="Times New Roman" panose="02020603050405020304" pitchFamily="18" charset="0"/>
            </a:endParaRPr>
          </a:p>
          <a:p>
            <a:endParaRPr lang="en-US" dirty="0">
              <a:latin typeface="Arial" panose="020B0604020202020204" pitchFamily="34" charset="0"/>
              <a:ea typeface="Times New Roman" panose="02020603050405020304" pitchFamily="18" charset="0"/>
            </a:endParaRPr>
          </a:p>
          <a:p>
            <a:endParaRPr lang="en-US" dirty="0">
              <a:latin typeface="Arial" panose="020B0604020202020204" pitchFamily="34" charset="0"/>
              <a:ea typeface="Times New Roman" panose="02020603050405020304" pitchFamily="18" charset="0"/>
            </a:endParaRPr>
          </a:p>
          <a:p>
            <a:endParaRPr lang="en-US" dirty="0">
              <a:latin typeface="Arial" panose="020B0604020202020204" pitchFamily="34" charset="0"/>
              <a:ea typeface="Times New Roman" panose="02020603050405020304" pitchFamily="18" charset="0"/>
            </a:endParaRPr>
          </a:p>
          <a:p>
            <a:endParaRPr lang="en-CA" sz="1800" dirty="0">
              <a:effectLst/>
              <a:latin typeface="Times New Roman" panose="02020603050405020304" pitchFamily="18" charset="0"/>
              <a:ea typeface="Times New Roman" panose="02020603050405020304" pitchFamily="18" charset="0"/>
            </a:endParaRPr>
          </a:p>
          <a:p>
            <a:endParaRPr lang="en-CA" dirty="0"/>
          </a:p>
        </p:txBody>
      </p:sp>
    </p:spTree>
    <p:extLst>
      <p:ext uri="{BB962C8B-B14F-4D97-AF65-F5344CB8AC3E}">
        <p14:creationId xmlns:p14="http://schemas.microsoft.com/office/powerpoint/2010/main" val="2821820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CC470B-E5D5-4AD0-8E53-BE5066CE7B4A}"/>
              </a:ext>
            </a:extLst>
          </p:cNvPr>
          <p:cNvSpPr/>
          <p:nvPr/>
        </p:nvSpPr>
        <p:spPr>
          <a:xfrm>
            <a:off x="0" y="0"/>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descr="Logo, company name&#10;&#10;Description automatically generated">
            <a:extLst>
              <a:ext uri="{FF2B5EF4-FFF2-40B4-BE49-F238E27FC236}">
                <a16:creationId xmlns:a16="http://schemas.microsoft.com/office/drawing/2014/main" id="{7C14AC46-BBE1-495B-8A93-11A47988D7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398044"/>
            <a:ext cx="2256972" cy="500314"/>
          </a:xfrm>
          <a:prstGeom prst="rect">
            <a:avLst/>
          </a:prstGeom>
        </p:spPr>
      </p:pic>
      <p:sp>
        <p:nvSpPr>
          <p:cNvPr id="5" name="Slide Number Placeholder 4">
            <a:extLst>
              <a:ext uri="{FF2B5EF4-FFF2-40B4-BE49-F238E27FC236}">
                <a16:creationId xmlns:a16="http://schemas.microsoft.com/office/drawing/2014/main" id="{F7EEB5DE-B926-4786-941F-021138D03497}"/>
              </a:ext>
            </a:extLst>
          </p:cNvPr>
          <p:cNvSpPr>
            <a:spLocks noGrp="1"/>
          </p:cNvSpPr>
          <p:nvPr>
            <p:ph type="sldNum" sz="quarter" idx="12"/>
          </p:nvPr>
        </p:nvSpPr>
        <p:spPr>
          <a:xfrm>
            <a:off x="165100" y="6362616"/>
            <a:ext cx="3668963" cy="500314"/>
          </a:xfrm>
        </p:spPr>
        <p:txBody>
          <a:bodyPr/>
          <a:lstStyle/>
          <a:p>
            <a:pPr algn="l"/>
            <a:fld id="{16284F59-2E8F-4658-90FC-53479895C07E}" type="slidenum">
              <a:rPr lang="en-CA" smtClean="0"/>
              <a:pPr algn="l"/>
              <a:t>15</a:t>
            </a:fld>
            <a:r>
              <a:rPr lang="en-CA" dirty="0"/>
              <a:t> | PowerPoint Title Here</a:t>
            </a:r>
          </a:p>
        </p:txBody>
      </p:sp>
      <p:sp>
        <p:nvSpPr>
          <p:cNvPr id="8" name="Rectangle 7">
            <a:extLst>
              <a:ext uri="{FF2B5EF4-FFF2-40B4-BE49-F238E27FC236}">
                <a16:creationId xmlns:a16="http://schemas.microsoft.com/office/drawing/2014/main" id="{EE18603B-C628-4716-B7D3-9A793AF99A2D}"/>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2A9AEA99-AAD0-4007-98E3-EAA3C6EF94FF}"/>
              </a:ext>
            </a:extLst>
          </p:cNvPr>
          <p:cNvSpPr txBox="1"/>
          <p:nvPr/>
        </p:nvSpPr>
        <p:spPr>
          <a:xfrm>
            <a:off x="2800349" y="448146"/>
            <a:ext cx="9029255" cy="400110"/>
          </a:xfrm>
          <a:prstGeom prst="rect">
            <a:avLst/>
          </a:prstGeom>
          <a:noFill/>
        </p:spPr>
        <p:txBody>
          <a:bodyPr wrap="square" rtlCol="0">
            <a:spAutoFit/>
          </a:bodyPr>
          <a:lstStyle/>
          <a:p>
            <a:r>
              <a:rPr lang="en-US" sz="2000" b="1" dirty="0">
                <a:solidFill>
                  <a:srgbClr val="0078AE"/>
                </a:solidFill>
              </a:rPr>
              <a:t>Legislative Services - Municipal Clerk &amp; Municipal Deputy Clerk</a:t>
            </a:r>
            <a:endParaRPr lang="en-CA" sz="2000" b="1" dirty="0">
              <a:solidFill>
                <a:srgbClr val="0078AE"/>
              </a:solidFill>
            </a:endParaRPr>
          </a:p>
        </p:txBody>
      </p:sp>
      <p:sp>
        <p:nvSpPr>
          <p:cNvPr id="3" name="Footer Placeholder 2">
            <a:extLst>
              <a:ext uri="{FF2B5EF4-FFF2-40B4-BE49-F238E27FC236}">
                <a16:creationId xmlns:a16="http://schemas.microsoft.com/office/drawing/2014/main" id="{4308C038-06B9-31D6-EE14-8434DF41002D}"/>
              </a:ext>
            </a:extLst>
          </p:cNvPr>
          <p:cNvSpPr>
            <a:spLocks noGrp="1"/>
          </p:cNvSpPr>
          <p:nvPr>
            <p:ph type="ftr" sz="quarter" idx="11"/>
          </p:nvPr>
        </p:nvSpPr>
        <p:spPr/>
        <p:txBody>
          <a:bodyPr/>
          <a:lstStyle/>
          <a:p>
            <a:r>
              <a:rPr lang="en-CA"/>
              <a:t>Legislative Services</a:t>
            </a:r>
          </a:p>
        </p:txBody>
      </p:sp>
      <p:sp>
        <p:nvSpPr>
          <p:cNvPr id="6" name="TextBox 5">
            <a:extLst>
              <a:ext uri="{FF2B5EF4-FFF2-40B4-BE49-F238E27FC236}">
                <a16:creationId xmlns:a16="http://schemas.microsoft.com/office/drawing/2014/main" id="{8E7344F5-4EE1-7870-D336-5F4F16305EBC}"/>
              </a:ext>
            </a:extLst>
          </p:cNvPr>
          <p:cNvSpPr txBox="1"/>
          <p:nvPr/>
        </p:nvSpPr>
        <p:spPr>
          <a:xfrm>
            <a:off x="679269" y="1201783"/>
            <a:ext cx="10937965" cy="4473532"/>
          </a:xfrm>
          <a:prstGeom prst="rect">
            <a:avLst/>
          </a:prstGeom>
          <a:noFill/>
        </p:spPr>
        <p:txBody>
          <a:bodyPr wrap="square" rtlCol="0">
            <a:spAutoFit/>
          </a:bodyPr>
          <a:lstStyle/>
          <a:p>
            <a:pPr marL="342900" marR="0" lvl="0" indent="-342900" algn="just">
              <a:lnSpc>
                <a:spcPct val="115000"/>
              </a:lnSpc>
              <a:spcBef>
                <a:spcPts val="0"/>
              </a:spcBef>
              <a:spcAft>
                <a:spcPts val="1000"/>
              </a:spcAft>
              <a:buFont typeface="Symbol" panose="05050102010706020507" pitchFamily="18" charset="2"/>
              <a:buChar char=""/>
            </a:pPr>
            <a:r>
              <a:rPr lang="en-CA" sz="1800" dirty="0">
                <a:effectLst/>
                <a:latin typeface="Arial" panose="020B0604020202020204" pitchFamily="34" charset="0"/>
                <a:ea typeface="Times New Roman" panose="02020603050405020304" pitchFamily="18" charset="0"/>
                <a:cs typeface="Times New Roman" panose="02020603050405020304" pitchFamily="18" charset="0"/>
              </a:rPr>
              <a:t>Administration of the </a:t>
            </a:r>
            <a:r>
              <a:rPr lang="en-CA" sz="1800" dirty="0" err="1">
                <a:effectLst/>
                <a:latin typeface="Arial" panose="020B0604020202020204" pitchFamily="34" charset="0"/>
                <a:ea typeface="Times New Roman" panose="02020603050405020304" pitchFamily="18" charset="0"/>
                <a:cs typeface="Times New Roman" panose="02020603050405020304" pitchFamily="18" charset="0"/>
              </a:rPr>
              <a:t>Belsyde</a:t>
            </a:r>
            <a:r>
              <a:rPr lang="en-CA" sz="1800" dirty="0">
                <a:effectLst/>
                <a:latin typeface="Arial" panose="020B0604020202020204" pitchFamily="34" charset="0"/>
                <a:ea typeface="Times New Roman" panose="02020603050405020304" pitchFamily="18" charset="0"/>
                <a:cs typeface="Times New Roman" panose="02020603050405020304" pitchFamily="18" charset="0"/>
              </a:rPr>
              <a:t> and Elora cemeteries;</a:t>
            </a:r>
          </a:p>
          <a:p>
            <a:pPr marL="342900" marR="0" lvl="0" indent="-342900" algn="just">
              <a:lnSpc>
                <a:spcPct val="115000"/>
              </a:lnSpc>
              <a:spcBef>
                <a:spcPts val="0"/>
              </a:spcBef>
              <a:spcAft>
                <a:spcPts val="1000"/>
              </a:spcAft>
              <a:buFont typeface="Symbol" panose="05050102010706020507" pitchFamily="18" charset="2"/>
              <a:buChar char=""/>
            </a:pPr>
            <a:r>
              <a:rPr lang="en-CA" sz="1800" dirty="0">
                <a:effectLst/>
                <a:latin typeface="Arial" panose="020B0604020202020204" pitchFamily="34" charset="0"/>
                <a:ea typeface="Times New Roman" panose="02020603050405020304" pitchFamily="18" charset="0"/>
                <a:cs typeface="Times New Roman" panose="02020603050405020304" pitchFamily="18" charset="0"/>
              </a:rPr>
              <a:t>Municipal and School </a:t>
            </a:r>
            <a:r>
              <a:rPr lang="en-CA" dirty="0">
                <a:latin typeface="Arial" panose="020B0604020202020204" pitchFamily="34" charset="0"/>
                <a:ea typeface="Times New Roman" panose="02020603050405020304" pitchFamily="18" charset="0"/>
                <a:cs typeface="Times New Roman" panose="02020603050405020304" pitchFamily="18" charset="0"/>
              </a:rPr>
              <a:t>Board </a:t>
            </a:r>
            <a:r>
              <a:rPr lang="en-CA" sz="1800" dirty="0">
                <a:effectLst/>
                <a:latin typeface="Arial" panose="020B0604020202020204" pitchFamily="34" charset="0"/>
                <a:ea typeface="Times New Roman" panose="02020603050405020304" pitchFamily="18" charset="0"/>
                <a:cs typeface="Times New Roman" panose="02020603050405020304" pitchFamily="18" charset="0"/>
              </a:rPr>
              <a:t>Elections; </a:t>
            </a:r>
          </a:p>
          <a:p>
            <a:pPr marL="342900" marR="0" lvl="0" indent="-342900" algn="just">
              <a:lnSpc>
                <a:spcPct val="115000"/>
              </a:lnSpc>
              <a:spcBef>
                <a:spcPts val="0"/>
              </a:spcBef>
              <a:spcAft>
                <a:spcPts val="1000"/>
              </a:spcAft>
              <a:buFont typeface="Symbol" panose="05050102010706020507" pitchFamily="18" charset="2"/>
              <a:buChar char=""/>
            </a:pPr>
            <a:r>
              <a:rPr lang="en-CA" sz="1800" dirty="0">
                <a:effectLst/>
                <a:latin typeface="Arial" panose="020B0604020202020204" pitchFamily="34" charset="0"/>
                <a:ea typeface="Times New Roman" panose="02020603050405020304" pitchFamily="18" charset="0"/>
                <a:cs typeface="Times New Roman" panose="02020603050405020304" pitchFamily="18" charset="0"/>
              </a:rPr>
              <a:t>Responsible for the development and delivery of professional development material, training and orientation for Council and Committees;</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pPr>
            <a:r>
              <a:rPr lang="en-CA" sz="1800" dirty="0">
                <a:effectLst/>
                <a:latin typeface="Arial" panose="020B0604020202020204" pitchFamily="34" charset="0"/>
                <a:ea typeface="Times New Roman" panose="02020603050405020304" pitchFamily="18" charset="0"/>
                <a:cs typeface="Times New Roman" panose="02020603050405020304" pitchFamily="18" charset="0"/>
              </a:rPr>
              <a:t>Records management;</a:t>
            </a:r>
          </a:p>
          <a:p>
            <a:pPr marL="342900" marR="0" lvl="0" indent="-342900" algn="just">
              <a:lnSpc>
                <a:spcPct val="115000"/>
              </a:lnSpc>
              <a:spcBef>
                <a:spcPts val="0"/>
              </a:spcBef>
              <a:spcAft>
                <a:spcPts val="1000"/>
              </a:spcAft>
              <a:buFont typeface="Symbol" panose="05050102010706020507" pitchFamily="18" charset="2"/>
              <a:buChar char=""/>
            </a:pPr>
            <a:r>
              <a:rPr lang="en-CA" sz="1800" dirty="0">
                <a:effectLst/>
                <a:latin typeface="Arial" panose="020B0604020202020204" pitchFamily="34" charset="0"/>
                <a:ea typeface="Times New Roman" panose="02020603050405020304" pitchFamily="18" charset="0"/>
                <a:cs typeface="Times New Roman" panose="02020603050405020304" pitchFamily="18" charset="0"/>
              </a:rPr>
              <a:t>Municipal Freedom of Information and Protection of Privacy Act (MFIPPA) requests, ensuring compliance with legislation; </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pPr>
            <a:r>
              <a:rPr lang="en-CA" sz="1800" dirty="0">
                <a:effectLst/>
                <a:latin typeface="Arial" panose="020B0604020202020204" pitchFamily="34" charset="0"/>
                <a:ea typeface="Times New Roman" panose="02020603050405020304" pitchFamily="18" charset="0"/>
                <a:cs typeface="Times New Roman" panose="02020603050405020304" pitchFamily="18" charset="0"/>
              </a:rPr>
              <a:t>Accessibility Coordinator, ensuring the Township complies with its obligations under the Accessibility for Ontarians with Disabilities Act;</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a:lnSpc>
                <a:spcPct val="115000"/>
              </a:lnSpc>
              <a:spcBef>
                <a:spcPts val="0"/>
              </a:spcBef>
              <a:spcAft>
                <a:spcPts val="1000"/>
              </a:spcAft>
              <a:buFont typeface="Symbol" panose="05050102010706020507" pitchFamily="18" charset="2"/>
              <a:buChar char=""/>
            </a:pPr>
            <a:r>
              <a:rPr lang="en-CA" sz="1800" dirty="0">
                <a:effectLst/>
                <a:latin typeface="Arial" panose="020B0604020202020204" pitchFamily="34" charset="0"/>
                <a:ea typeface="Times New Roman" panose="02020603050405020304" pitchFamily="18" charset="0"/>
                <a:cs typeface="Times New Roman" panose="02020603050405020304" pitchFamily="18" charset="0"/>
              </a:rPr>
              <a:t>Responsible for the administration of the Township’s Municipal Drain and Tile Drainage program;</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342900" marR="0" lvl="0" indent="-342900" algn="just" fontAlgn="base" hangingPunct="0">
              <a:lnSpc>
                <a:spcPct val="115000"/>
              </a:lnSpc>
              <a:spcBef>
                <a:spcPts val="0"/>
              </a:spcBef>
              <a:spcAft>
                <a:spcPts val="1000"/>
              </a:spcAft>
              <a:buFont typeface="Symbol" panose="05050102010706020507" pitchFamily="18" charset="2"/>
              <a:buChar cha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Manage and oversee By-law enforcement, management and compliance.</a:t>
            </a:r>
            <a:endParaRPr lang="en-CA" sz="1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1596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go&#10;&#10;Description automatically generated">
            <a:extLst>
              <a:ext uri="{FF2B5EF4-FFF2-40B4-BE49-F238E27FC236}">
                <a16:creationId xmlns:a16="http://schemas.microsoft.com/office/drawing/2014/main" id="{70F34AD8-8F89-4920-8182-1C92234CB9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473" y="134552"/>
            <a:ext cx="1503778" cy="1265914"/>
          </a:xfrm>
          <a:prstGeom prst="rect">
            <a:avLst/>
          </a:prstGeom>
        </p:spPr>
      </p:pic>
      <p:pic>
        <p:nvPicPr>
          <p:cNvPr id="8" name="Picture 7" descr="A picture containing text, outdoor&#10;&#10;Description automatically generated">
            <a:extLst>
              <a:ext uri="{FF2B5EF4-FFF2-40B4-BE49-F238E27FC236}">
                <a16:creationId xmlns:a16="http://schemas.microsoft.com/office/drawing/2014/main" id="{C44F696F-829D-48BA-A121-E33171D760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4400" y="-15243"/>
            <a:ext cx="4927600" cy="6873240"/>
          </a:xfrm>
          <a:prstGeom prst="rect">
            <a:avLst/>
          </a:prstGeom>
        </p:spPr>
      </p:pic>
      <p:sp>
        <p:nvSpPr>
          <p:cNvPr id="5" name="Rectangle 4">
            <a:extLst>
              <a:ext uri="{FF2B5EF4-FFF2-40B4-BE49-F238E27FC236}">
                <a16:creationId xmlns:a16="http://schemas.microsoft.com/office/drawing/2014/main" id="{EFC3E220-D394-47A9-B95D-5E5BAC0FD17A}"/>
              </a:ext>
            </a:extLst>
          </p:cNvPr>
          <p:cNvSpPr/>
          <p:nvPr/>
        </p:nvSpPr>
        <p:spPr>
          <a:xfrm rot="16200000">
            <a:off x="3387235" y="2914160"/>
            <a:ext cx="6873243" cy="1014437"/>
          </a:xfrm>
          <a:prstGeom prst="rect">
            <a:avLst/>
          </a:prstGeom>
          <a:solidFill>
            <a:srgbClr val="006BA6"/>
          </a:solidFill>
          <a:ln>
            <a:solidFill>
              <a:srgbClr val="2569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TextBox 13">
            <a:extLst>
              <a:ext uri="{FF2B5EF4-FFF2-40B4-BE49-F238E27FC236}">
                <a16:creationId xmlns:a16="http://schemas.microsoft.com/office/drawing/2014/main" id="{94825969-E9C1-1D62-73EA-076A3A3C517F}"/>
              </a:ext>
            </a:extLst>
          </p:cNvPr>
          <p:cNvSpPr txBox="1"/>
          <p:nvPr/>
        </p:nvSpPr>
        <p:spPr>
          <a:xfrm>
            <a:off x="1839156" y="475121"/>
            <a:ext cx="4036207" cy="584775"/>
          </a:xfrm>
          <a:prstGeom prst="rect">
            <a:avLst/>
          </a:prstGeom>
          <a:noFill/>
        </p:spPr>
        <p:txBody>
          <a:bodyPr wrap="square" rtlCol="0">
            <a:spAutoFit/>
          </a:bodyPr>
          <a:lstStyle/>
          <a:p>
            <a:r>
              <a:rPr lang="en-US" sz="3200" dirty="0"/>
              <a:t>Agenda</a:t>
            </a:r>
            <a:endParaRPr lang="en-CA" sz="3200" dirty="0"/>
          </a:p>
        </p:txBody>
      </p:sp>
      <p:sp>
        <p:nvSpPr>
          <p:cNvPr id="15" name="Rectangle 14">
            <a:extLst>
              <a:ext uri="{FF2B5EF4-FFF2-40B4-BE49-F238E27FC236}">
                <a16:creationId xmlns:a16="http://schemas.microsoft.com/office/drawing/2014/main" id="{63C39FEE-C8C9-3C03-7C85-24D229E05819}"/>
              </a:ext>
            </a:extLst>
          </p:cNvPr>
          <p:cNvSpPr/>
          <p:nvPr/>
        </p:nvSpPr>
        <p:spPr>
          <a:xfrm>
            <a:off x="631800" y="1730520"/>
            <a:ext cx="5078486" cy="4555980"/>
          </a:xfrm>
          <a:prstGeom prst="rect">
            <a:avLst/>
          </a:prstGeom>
          <a:solidFill>
            <a:schemeClr val="bg1"/>
          </a:solidFill>
          <a:ln w="76200">
            <a:solidFill>
              <a:srgbClr val="006B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a:extLst>
              <a:ext uri="{FF2B5EF4-FFF2-40B4-BE49-F238E27FC236}">
                <a16:creationId xmlns:a16="http://schemas.microsoft.com/office/drawing/2014/main" id="{78A201B0-2212-B634-A7A2-1EE4064E92BA}"/>
              </a:ext>
            </a:extLst>
          </p:cNvPr>
          <p:cNvSpPr txBox="1"/>
          <p:nvPr/>
        </p:nvSpPr>
        <p:spPr>
          <a:xfrm>
            <a:off x="908855" y="1885950"/>
            <a:ext cx="4524375" cy="923330"/>
          </a:xfrm>
          <a:prstGeom prst="rect">
            <a:avLst/>
          </a:prstGeom>
          <a:noFill/>
        </p:spPr>
        <p:txBody>
          <a:bodyPr wrap="square" rtlCol="0">
            <a:spAutoFit/>
          </a:bodyPr>
          <a:lstStyle/>
          <a:p>
            <a:pPr marL="285750" indent="-285750">
              <a:buFont typeface="Wingdings" panose="05000000000000000000" pitchFamily="2" charset="2"/>
              <a:buChar char="ü"/>
            </a:pPr>
            <a:r>
              <a:rPr lang="en-US" dirty="0"/>
              <a:t>Division Overview</a:t>
            </a:r>
          </a:p>
          <a:p>
            <a:pPr marL="285750" indent="-285750">
              <a:buFont typeface="Wingdings" panose="05000000000000000000" pitchFamily="2" charset="2"/>
              <a:buChar char="ü"/>
            </a:pPr>
            <a:r>
              <a:rPr lang="en-US" dirty="0"/>
              <a:t>Core Services</a:t>
            </a:r>
          </a:p>
          <a:p>
            <a:pPr marL="285750" indent="-285750">
              <a:buFont typeface="Wingdings" panose="05000000000000000000" pitchFamily="2" charset="2"/>
              <a:buChar char="ü"/>
            </a:pPr>
            <a:r>
              <a:rPr lang="en-US" dirty="0"/>
              <a:t>Members of the Legislative Services Team</a:t>
            </a:r>
            <a:endParaRPr lang="en-CA" dirty="0"/>
          </a:p>
        </p:txBody>
      </p:sp>
      <p:sp>
        <p:nvSpPr>
          <p:cNvPr id="3" name="Footer Placeholder 2">
            <a:extLst>
              <a:ext uri="{FF2B5EF4-FFF2-40B4-BE49-F238E27FC236}">
                <a16:creationId xmlns:a16="http://schemas.microsoft.com/office/drawing/2014/main" id="{51630363-4846-D4E4-B14D-7147A208EF51}"/>
              </a:ext>
            </a:extLst>
          </p:cNvPr>
          <p:cNvSpPr>
            <a:spLocks noGrp="1"/>
          </p:cNvSpPr>
          <p:nvPr>
            <p:ph type="ftr" sz="quarter" idx="11"/>
          </p:nvPr>
        </p:nvSpPr>
        <p:spPr/>
        <p:txBody>
          <a:bodyPr/>
          <a:lstStyle/>
          <a:p>
            <a:r>
              <a:rPr lang="en-CA"/>
              <a:t>Legislative Services</a:t>
            </a:r>
          </a:p>
        </p:txBody>
      </p:sp>
      <p:sp>
        <p:nvSpPr>
          <p:cNvPr id="4" name="Slide Number Placeholder 3">
            <a:extLst>
              <a:ext uri="{FF2B5EF4-FFF2-40B4-BE49-F238E27FC236}">
                <a16:creationId xmlns:a16="http://schemas.microsoft.com/office/drawing/2014/main" id="{C453AD04-C462-E58B-E5EB-AFB9DCCED12C}"/>
              </a:ext>
            </a:extLst>
          </p:cNvPr>
          <p:cNvSpPr>
            <a:spLocks noGrp="1"/>
          </p:cNvSpPr>
          <p:nvPr>
            <p:ph type="sldNum" sz="quarter" idx="12"/>
          </p:nvPr>
        </p:nvSpPr>
        <p:spPr/>
        <p:txBody>
          <a:bodyPr/>
          <a:lstStyle/>
          <a:p>
            <a:fld id="{16284F59-2E8F-4658-90FC-53479895C07E}" type="slidenum">
              <a:rPr lang="en-CA" smtClean="0"/>
              <a:t>2</a:t>
            </a:fld>
            <a:endParaRPr lang="en-CA"/>
          </a:p>
        </p:txBody>
      </p:sp>
    </p:spTree>
    <p:extLst>
      <p:ext uri="{BB962C8B-B14F-4D97-AF65-F5344CB8AC3E}">
        <p14:creationId xmlns:p14="http://schemas.microsoft.com/office/powerpoint/2010/main" val="3009939455"/>
      </p:ext>
    </p:extLst>
  </p:cSld>
  <p:clrMapOvr>
    <a:masterClrMapping/>
  </p:clrMapOvr>
  <mc:AlternateContent xmlns:mc="http://schemas.openxmlformats.org/markup-compatibility/2006" xmlns:p14="http://schemas.microsoft.com/office/powerpoint/2010/main">
    <mc:Choice Requires="p14">
      <p:transition spd="med" p14:dur="700" advClick="0" advTm="24000">
        <p:fade/>
      </p:transition>
    </mc:Choice>
    <mc:Fallback xmlns="">
      <p:transition spd="med" advClick="0" advTm="24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CC470B-E5D5-4AD0-8E53-BE5066CE7B4A}"/>
              </a:ext>
            </a:extLst>
          </p:cNvPr>
          <p:cNvSpPr/>
          <p:nvPr/>
        </p:nvSpPr>
        <p:spPr>
          <a:xfrm>
            <a:off x="0" y="0"/>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descr="Logo, company name&#10;&#10;Description automatically generated">
            <a:extLst>
              <a:ext uri="{FF2B5EF4-FFF2-40B4-BE49-F238E27FC236}">
                <a16:creationId xmlns:a16="http://schemas.microsoft.com/office/drawing/2014/main" id="{7C14AC46-BBE1-495B-8A93-11A47988D7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398044"/>
            <a:ext cx="2256972" cy="500314"/>
          </a:xfrm>
          <a:prstGeom prst="rect">
            <a:avLst/>
          </a:prstGeom>
        </p:spPr>
      </p:pic>
      <p:sp>
        <p:nvSpPr>
          <p:cNvPr id="5" name="Slide Number Placeholder 4">
            <a:extLst>
              <a:ext uri="{FF2B5EF4-FFF2-40B4-BE49-F238E27FC236}">
                <a16:creationId xmlns:a16="http://schemas.microsoft.com/office/drawing/2014/main" id="{F7EEB5DE-B926-4786-941F-021138D03497}"/>
              </a:ext>
            </a:extLst>
          </p:cNvPr>
          <p:cNvSpPr>
            <a:spLocks noGrp="1"/>
          </p:cNvSpPr>
          <p:nvPr>
            <p:ph type="sldNum" sz="quarter" idx="12"/>
          </p:nvPr>
        </p:nvSpPr>
        <p:spPr>
          <a:xfrm>
            <a:off x="165100" y="6362616"/>
            <a:ext cx="3668963" cy="500314"/>
          </a:xfrm>
        </p:spPr>
        <p:txBody>
          <a:bodyPr/>
          <a:lstStyle/>
          <a:p>
            <a:pPr algn="l"/>
            <a:fld id="{16284F59-2E8F-4658-90FC-53479895C07E}" type="slidenum">
              <a:rPr lang="en-CA" smtClean="0"/>
              <a:pPr algn="l"/>
              <a:t>3</a:t>
            </a:fld>
            <a:r>
              <a:rPr lang="en-CA" dirty="0"/>
              <a:t> | PowerPoint Title Here</a:t>
            </a:r>
          </a:p>
        </p:txBody>
      </p:sp>
      <p:sp>
        <p:nvSpPr>
          <p:cNvPr id="8" name="Rectangle 7">
            <a:extLst>
              <a:ext uri="{FF2B5EF4-FFF2-40B4-BE49-F238E27FC236}">
                <a16:creationId xmlns:a16="http://schemas.microsoft.com/office/drawing/2014/main" id="{EE18603B-C628-4716-B7D3-9A793AF99A2D}"/>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2A9AEA99-AAD0-4007-98E3-EAA3C6EF94FF}"/>
              </a:ext>
            </a:extLst>
          </p:cNvPr>
          <p:cNvSpPr txBox="1"/>
          <p:nvPr/>
        </p:nvSpPr>
        <p:spPr>
          <a:xfrm>
            <a:off x="2800349" y="448146"/>
            <a:ext cx="9029255" cy="400110"/>
          </a:xfrm>
          <a:prstGeom prst="rect">
            <a:avLst/>
          </a:prstGeom>
          <a:noFill/>
        </p:spPr>
        <p:txBody>
          <a:bodyPr wrap="square" rtlCol="0">
            <a:spAutoFit/>
          </a:bodyPr>
          <a:lstStyle/>
          <a:p>
            <a:r>
              <a:rPr lang="en-US" sz="2000" b="1" dirty="0">
                <a:solidFill>
                  <a:srgbClr val="0078AE"/>
                </a:solidFill>
              </a:rPr>
              <a:t>Division Overview – Legislative Services</a:t>
            </a:r>
            <a:endParaRPr lang="en-CA" sz="2000" b="1" dirty="0">
              <a:solidFill>
                <a:srgbClr val="0078AE"/>
              </a:solidFill>
            </a:endParaRPr>
          </a:p>
        </p:txBody>
      </p:sp>
      <p:sp>
        <p:nvSpPr>
          <p:cNvPr id="6" name="Content Placeholder 2">
            <a:extLst>
              <a:ext uri="{FF2B5EF4-FFF2-40B4-BE49-F238E27FC236}">
                <a16:creationId xmlns:a16="http://schemas.microsoft.com/office/drawing/2014/main" id="{3E4B3CFB-64A1-4FE8-86C5-98F568586B67}"/>
              </a:ext>
            </a:extLst>
          </p:cNvPr>
          <p:cNvSpPr txBox="1">
            <a:spLocks/>
          </p:cNvSpPr>
          <p:nvPr/>
        </p:nvSpPr>
        <p:spPr>
          <a:xfrm>
            <a:off x="838200" y="1647846"/>
            <a:ext cx="10515600" cy="37224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Legislative Services is the link between Township Council, the Administration and the Community </a:t>
            </a:r>
          </a:p>
          <a:p>
            <a:r>
              <a:rPr lang="en-US" dirty="0"/>
              <a:t>Supports Council's governance framework and decision-making processes</a:t>
            </a:r>
          </a:p>
          <a:p>
            <a:r>
              <a:rPr lang="en-US" dirty="0"/>
              <a:t>Acts as the primary contact regarding Township Council business</a:t>
            </a:r>
          </a:p>
          <a:p>
            <a:r>
              <a:rPr lang="en-US" dirty="0"/>
              <a:t>Ensures compliance with applicable legislation and Township By-laws</a:t>
            </a:r>
          </a:p>
          <a:p>
            <a:r>
              <a:rPr lang="en-US" dirty="0"/>
              <a:t>Provides services directly to the public</a:t>
            </a:r>
          </a:p>
        </p:txBody>
      </p:sp>
      <p:pic>
        <p:nvPicPr>
          <p:cNvPr id="7" name="Picture 6">
            <a:extLst>
              <a:ext uri="{FF2B5EF4-FFF2-40B4-BE49-F238E27FC236}">
                <a16:creationId xmlns:a16="http://schemas.microsoft.com/office/drawing/2014/main" id="{0B02CAE2-399D-B801-7B1D-D5C07CD931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9579" y="5116795"/>
            <a:ext cx="2420457" cy="1613638"/>
          </a:xfrm>
          <a:prstGeom prst="rect">
            <a:avLst/>
          </a:prstGeom>
        </p:spPr>
      </p:pic>
      <p:sp>
        <p:nvSpPr>
          <p:cNvPr id="10" name="Footer Placeholder 9">
            <a:extLst>
              <a:ext uri="{FF2B5EF4-FFF2-40B4-BE49-F238E27FC236}">
                <a16:creationId xmlns:a16="http://schemas.microsoft.com/office/drawing/2014/main" id="{039913B4-39A4-B384-0666-36B7ABE34495}"/>
              </a:ext>
            </a:extLst>
          </p:cNvPr>
          <p:cNvSpPr>
            <a:spLocks noGrp="1"/>
          </p:cNvSpPr>
          <p:nvPr>
            <p:ph type="ftr" sz="quarter" idx="11"/>
          </p:nvPr>
        </p:nvSpPr>
        <p:spPr/>
        <p:txBody>
          <a:bodyPr/>
          <a:lstStyle/>
          <a:p>
            <a:r>
              <a:rPr lang="en-CA"/>
              <a:t>Legislative Services</a:t>
            </a:r>
          </a:p>
        </p:txBody>
      </p:sp>
    </p:spTree>
    <p:extLst>
      <p:ext uri="{BB962C8B-B14F-4D97-AF65-F5344CB8AC3E}">
        <p14:creationId xmlns:p14="http://schemas.microsoft.com/office/powerpoint/2010/main" val="3283958204"/>
      </p:ext>
    </p:extLst>
  </p:cSld>
  <p:clrMapOvr>
    <a:masterClrMapping/>
  </p:clrMapOvr>
  <mc:AlternateContent xmlns:mc="http://schemas.openxmlformats.org/markup-compatibility/2006" xmlns:p14="http://schemas.microsoft.com/office/powerpoint/2010/main">
    <mc:Choice Requires="p14">
      <p:transition spd="med" p14:dur="700" advClick="0" advTm="28000">
        <p:fade/>
      </p:transition>
    </mc:Choice>
    <mc:Fallback xmlns="">
      <p:transition spd="med" advClick="0" advTm="28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CC470B-E5D5-4AD0-8E53-BE5066CE7B4A}"/>
              </a:ext>
            </a:extLst>
          </p:cNvPr>
          <p:cNvSpPr/>
          <p:nvPr/>
        </p:nvSpPr>
        <p:spPr>
          <a:xfrm>
            <a:off x="0" y="0"/>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descr="Logo, company name&#10;&#10;Description automatically generated">
            <a:extLst>
              <a:ext uri="{FF2B5EF4-FFF2-40B4-BE49-F238E27FC236}">
                <a16:creationId xmlns:a16="http://schemas.microsoft.com/office/drawing/2014/main" id="{7C14AC46-BBE1-495B-8A93-11A47988D7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398044"/>
            <a:ext cx="2256972" cy="500314"/>
          </a:xfrm>
          <a:prstGeom prst="rect">
            <a:avLst/>
          </a:prstGeom>
        </p:spPr>
      </p:pic>
      <p:sp>
        <p:nvSpPr>
          <p:cNvPr id="8" name="Rectangle 7">
            <a:extLst>
              <a:ext uri="{FF2B5EF4-FFF2-40B4-BE49-F238E27FC236}">
                <a16:creationId xmlns:a16="http://schemas.microsoft.com/office/drawing/2014/main" id="{EE18603B-C628-4716-B7D3-9A793AF99A2D}"/>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2A9AEA99-AAD0-4007-98E3-EAA3C6EF94FF}"/>
              </a:ext>
            </a:extLst>
          </p:cNvPr>
          <p:cNvSpPr txBox="1"/>
          <p:nvPr/>
        </p:nvSpPr>
        <p:spPr>
          <a:xfrm>
            <a:off x="2800349" y="448146"/>
            <a:ext cx="9029255" cy="400110"/>
          </a:xfrm>
          <a:prstGeom prst="rect">
            <a:avLst/>
          </a:prstGeom>
          <a:noFill/>
        </p:spPr>
        <p:txBody>
          <a:bodyPr wrap="square" rtlCol="0">
            <a:spAutoFit/>
          </a:bodyPr>
          <a:lstStyle/>
          <a:p>
            <a:r>
              <a:rPr lang="en-US" sz="2000" b="1" dirty="0">
                <a:solidFill>
                  <a:srgbClr val="0078AE"/>
                </a:solidFill>
              </a:rPr>
              <a:t>Core Services – Legislative Services</a:t>
            </a:r>
            <a:endParaRPr lang="en-CA" sz="2000" b="1" dirty="0">
              <a:solidFill>
                <a:srgbClr val="0078AE"/>
              </a:solidFill>
            </a:endParaRPr>
          </a:p>
        </p:txBody>
      </p:sp>
      <p:sp>
        <p:nvSpPr>
          <p:cNvPr id="3" name="Content Placeholder 3">
            <a:extLst>
              <a:ext uri="{FF2B5EF4-FFF2-40B4-BE49-F238E27FC236}">
                <a16:creationId xmlns:a16="http://schemas.microsoft.com/office/drawing/2014/main" id="{44DACEB5-9E69-808B-8063-C482D232C0B6}"/>
              </a:ext>
            </a:extLst>
          </p:cNvPr>
          <p:cNvSpPr txBox="1">
            <a:spLocks/>
          </p:cNvSpPr>
          <p:nvPr/>
        </p:nvSpPr>
        <p:spPr>
          <a:xfrm>
            <a:off x="396411" y="1387611"/>
            <a:ext cx="5181600" cy="4351338"/>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dirty="0"/>
              <a:t>Council and Committee Business Support and Administration</a:t>
            </a:r>
          </a:p>
          <a:p>
            <a:r>
              <a:rPr lang="en-CA" dirty="0"/>
              <a:t>Policy and Report Development</a:t>
            </a:r>
          </a:p>
          <a:p>
            <a:r>
              <a:rPr lang="en-CA" dirty="0"/>
              <a:t>Access to Information &amp; Protection of Privacy </a:t>
            </a:r>
          </a:p>
          <a:p>
            <a:r>
              <a:rPr lang="en-CA" dirty="0"/>
              <a:t>Records Retention and Management</a:t>
            </a:r>
          </a:p>
          <a:p>
            <a:r>
              <a:rPr lang="en-CA" dirty="0"/>
              <a:t>By-law Enforcement</a:t>
            </a:r>
          </a:p>
          <a:p>
            <a:r>
              <a:rPr lang="en-CA" dirty="0"/>
              <a:t>Cemetery Administration</a:t>
            </a:r>
          </a:p>
          <a:p>
            <a:r>
              <a:rPr lang="en-CA" dirty="0"/>
              <a:t>Civil Marriage Ceremonies and Marriage Licenses </a:t>
            </a:r>
          </a:p>
        </p:txBody>
      </p:sp>
      <p:sp>
        <p:nvSpPr>
          <p:cNvPr id="6" name="Content Placeholder 4">
            <a:extLst>
              <a:ext uri="{FF2B5EF4-FFF2-40B4-BE49-F238E27FC236}">
                <a16:creationId xmlns:a16="http://schemas.microsoft.com/office/drawing/2014/main" id="{B5EAE2CE-30E7-B4BB-18AF-5857A4D2FDF9}"/>
              </a:ext>
            </a:extLst>
          </p:cNvPr>
          <p:cNvSpPr txBox="1">
            <a:spLocks/>
          </p:cNvSpPr>
          <p:nvPr/>
        </p:nvSpPr>
        <p:spPr>
          <a:xfrm>
            <a:off x="6367409" y="1387611"/>
            <a:ext cx="5181600" cy="4351338"/>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dirty="0"/>
              <a:t>Animal Control</a:t>
            </a:r>
          </a:p>
          <a:p>
            <a:r>
              <a:rPr lang="en-CA" dirty="0"/>
              <a:t>Lottery, Vendor and Kennel Licensing</a:t>
            </a:r>
          </a:p>
          <a:p>
            <a:r>
              <a:rPr lang="en-CA" dirty="0"/>
              <a:t>Fence Viewers and Livestock Investigations</a:t>
            </a:r>
          </a:p>
          <a:p>
            <a:r>
              <a:rPr lang="en-CA" dirty="0"/>
              <a:t>Municipal Drains and Tile Drain Loans</a:t>
            </a:r>
          </a:p>
          <a:p>
            <a:r>
              <a:rPr lang="en-CA" dirty="0"/>
              <a:t>Accessibility</a:t>
            </a:r>
          </a:p>
          <a:p>
            <a:r>
              <a:rPr lang="en-CA" dirty="0"/>
              <a:t>Customer Service (Tax Support &amp; General Inquiries)</a:t>
            </a:r>
          </a:p>
          <a:p>
            <a:r>
              <a:rPr lang="en-CA" dirty="0"/>
              <a:t>Municipal and School Board Elections</a:t>
            </a:r>
          </a:p>
          <a:p>
            <a:endParaRPr lang="en-CA" dirty="0"/>
          </a:p>
          <a:p>
            <a:endParaRPr lang="en-CA" dirty="0"/>
          </a:p>
        </p:txBody>
      </p:sp>
      <p:sp>
        <p:nvSpPr>
          <p:cNvPr id="7" name="Footer Placeholder 6">
            <a:extLst>
              <a:ext uri="{FF2B5EF4-FFF2-40B4-BE49-F238E27FC236}">
                <a16:creationId xmlns:a16="http://schemas.microsoft.com/office/drawing/2014/main" id="{CAC028D9-7C26-3B56-2D12-512EB1C1D9C5}"/>
              </a:ext>
            </a:extLst>
          </p:cNvPr>
          <p:cNvSpPr>
            <a:spLocks noGrp="1"/>
          </p:cNvSpPr>
          <p:nvPr>
            <p:ph type="ftr" sz="quarter" idx="11"/>
          </p:nvPr>
        </p:nvSpPr>
        <p:spPr/>
        <p:txBody>
          <a:bodyPr/>
          <a:lstStyle/>
          <a:p>
            <a:r>
              <a:rPr lang="en-CA"/>
              <a:t>Legislative Services</a:t>
            </a:r>
          </a:p>
        </p:txBody>
      </p:sp>
    </p:spTree>
    <p:extLst>
      <p:ext uri="{BB962C8B-B14F-4D97-AF65-F5344CB8AC3E}">
        <p14:creationId xmlns:p14="http://schemas.microsoft.com/office/powerpoint/2010/main" val="1718683293"/>
      </p:ext>
    </p:extLst>
  </p:cSld>
  <p:clrMapOvr>
    <a:masterClrMapping/>
  </p:clrMapOvr>
  <mc:AlternateContent xmlns:mc="http://schemas.openxmlformats.org/markup-compatibility/2006" xmlns:p14="http://schemas.microsoft.com/office/powerpoint/2010/main">
    <mc:Choice Requires="p14">
      <p:transition spd="slow" p14:dur="2000" advClick="0" advTm="2000"/>
    </mc:Choice>
    <mc:Fallback xmlns="">
      <p:transition spd="slow" advClick="0" advTm="2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1000"/>
                                        <p:tgtEl>
                                          <p:spTgt spid="3">
                                            <p:txEl>
                                              <p:pRg st="6" end="6"/>
                                            </p:txEl>
                                          </p:spTgt>
                                        </p:tgtEl>
                                      </p:cBhvr>
                                    </p:animEffect>
                                    <p:anim calcmode="lin" valueType="num">
                                      <p:cBhvr>
                                        <p:cTn id="3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6">
                                            <p:txEl>
                                              <p:pRg st="0" end="0"/>
                                            </p:txEl>
                                          </p:spTgt>
                                        </p:tgtEl>
                                        <p:attrNameLst>
                                          <p:attrName>style.visibility</p:attrName>
                                        </p:attrNameLst>
                                      </p:cBhvr>
                                      <p:to>
                                        <p:strVal val="visible"/>
                                      </p:to>
                                    </p:set>
                                    <p:animEffect transition="in" filter="fade">
                                      <p:cBhvr>
                                        <p:cTn id="44" dur="1000"/>
                                        <p:tgtEl>
                                          <p:spTgt spid="6">
                                            <p:txEl>
                                              <p:pRg st="0" end="0"/>
                                            </p:txEl>
                                          </p:spTgt>
                                        </p:tgtEl>
                                      </p:cBhvr>
                                    </p:animEffect>
                                    <p:anim calcmode="lin" valueType="num">
                                      <p:cBhvr>
                                        <p:cTn id="4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46" dur="1000" fill="hold"/>
                                        <p:tgtEl>
                                          <p:spTgt spid="6">
                                            <p:txEl>
                                              <p:pRg st="0" end="0"/>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6">
                                            <p:txEl>
                                              <p:pRg st="1" end="1"/>
                                            </p:txEl>
                                          </p:spTgt>
                                        </p:tgtEl>
                                        <p:attrNameLst>
                                          <p:attrName>style.visibility</p:attrName>
                                        </p:attrNameLst>
                                      </p:cBhvr>
                                      <p:to>
                                        <p:strVal val="visible"/>
                                      </p:to>
                                    </p:set>
                                    <p:animEffect transition="in" filter="fade">
                                      <p:cBhvr>
                                        <p:cTn id="49" dur="1000"/>
                                        <p:tgtEl>
                                          <p:spTgt spid="6">
                                            <p:txEl>
                                              <p:pRg st="1" end="1"/>
                                            </p:txEl>
                                          </p:spTgt>
                                        </p:tgtEl>
                                      </p:cBhvr>
                                    </p:animEffect>
                                    <p:anim calcmode="lin" valueType="num">
                                      <p:cBhvr>
                                        <p:cTn id="5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51" dur="1000" fill="hold"/>
                                        <p:tgtEl>
                                          <p:spTgt spid="6">
                                            <p:txEl>
                                              <p:pRg st="1" end="1"/>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6">
                                            <p:txEl>
                                              <p:pRg st="2" end="2"/>
                                            </p:txEl>
                                          </p:spTgt>
                                        </p:tgtEl>
                                        <p:attrNameLst>
                                          <p:attrName>style.visibility</p:attrName>
                                        </p:attrNameLst>
                                      </p:cBhvr>
                                      <p:to>
                                        <p:strVal val="visible"/>
                                      </p:to>
                                    </p:set>
                                    <p:animEffect transition="in" filter="fade">
                                      <p:cBhvr>
                                        <p:cTn id="54" dur="1000"/>
                                        <p:tgtEl>
                                          <p:spTgt spid="6">
                                            <p:txEl>
                                              <p:pRg st="2" end="2"/>
                                            </p:txEl>
                                          </p:spTgt>
                                        </p:tgtEl>
                                      </p:cBhvr>
                                    </p:animEffect>
                                    <p:anim calcmode="lin" valueType="num">
                                      <p:cBhvr>
                                        <p:cTn id="5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56" dur="1000" fill="hold"/>
                                        <p:tgtEl>
                                          <p:spTgt spid="6">
                                            <p:txEl>
                                              <p:pRg st="2" end="2"/>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6">
                                            <p:txEl>
                                              <p:pRg st="3" end="3"/>
                                            </p:txEl>
                                          </p:spTgt>
                                        </p:tgtEl>
                                        <p:attrNameLst>
                                          <p:attrName>style.visibility</p:attrName>
                                        </p:attrNameLst>
                                      </p:cBhvr>
                                      <p:to>
                                        <p:strVal val="visible"/>
                                      </p:to>
                                    </p:set>
                                    <p:animEffect transition="in" filter="fade">
                                      <p:cBhvr>
                                        <p:cTn id="59" dur="1000"/>
                                        <p:tgtEl>
                                          <p:spTgt spid="6">
                                            <p:txEl>
                                              <p:pRg st="3" end="3"/>
                                            </p:txEl>
                                          </p:spTgt>
                                        </p:tgtEl>
                                      </p:cBhvr>
                                    </p:animEffect>
                                    <p:anim calcmode="lin" valueType="num">
                                      <p:cBhvr>
                                        <p:cTn id="60"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61" dur="1000" fill="hold"/>
                                        <p:tgtEl>
                                          <p:spTgt spid="6">
                                            <p:txEl>
                                              <p:pRg st="3" end="3"/>
                                            </p:txEl>
                                          </p:spTgt>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6">
                                            <p:txEl>
                                              <p:pRg st="4" end="4"/>
                                            </p:txEl>
                                          </p:spTgt>
                                        </p:tgtEl>
                                        <p:attrNameLst>
                                          <p:attrName>style.visibility</p:attrName>
                                        </p:attrNameLst>
                                      </p:cBhvr>
                                      <p:to>
                                        <p:strVal val="visible"/>
                                      </p:to>
                                    </p:set>
                                    <p:animEffect transition="in" filter="fade">
                                      <p:cBhvr>
                                        <p:cTn id="64" dur="1000"/>
                                        <p:tgtEl>
                                          <p:spTgt spid="6">
                                            <p:txEl>
                                              <p:pRg st="4" end="4"/>
                                            </p:txEl>
                                          </p:spTgt>
                                        </p:tgtEl>
                                      </p:cBhvr>
                                    </p:animEffect>
                                    <p:anim calcmode="lin" valueType="num">
                                      <p:cBhvr>
                                        <p:cTn id="65"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66" dur="1000" fill="hold"/>
                                        <p:tgtEl>
                                          <p:spTgt spid="6">
                                            <p:txEl>
                                              <p:pRg st="4" end="4"/>
                                            </p:txEl>
                                          </p:spTgt>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6">
                                            <p:txEl>
                                              <p:pRg st="5" end="5"/>
                                            </p:txEl>
                                          </p:spTgt>
                                        </p:tgtEl>
                                        <p:attrNameLst>
                                          <p:attrName>style.visibility</p:attrName>
                                        </p:attrNameLst>
                                      </p:cBhvr>
                                      <p:to>
                                        <p:strVal val="visible"/>
                                      </p:to>
                                    </p:set>
                                    <p:animEffect transition="in" filter="fade">
                                      <p:cBhvr>
                                        <p:cTn id="69" dur="1000"/>
                                        <p:tgtEl>
                                          <p:spTgt spid="6">
                                            <p:txEl>
                                              <p:pRg st="5" end="5"/>
                                            </p:txEl>
                                          </p:spTgt>
                                        </p:tgtEl>
                                      </p:cBhvr>
                                    </p:animEffect>
                                    <p:anim calcmode="lin" valueType="num">
                                      <p:cBhvr>
                                        <p:cTn id="70"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71" dur="1000" fill="hold"/>
                                        <p:tgtEl>
                                          <p:spTgt spid="6">
                                            <p:txEl>
                                              <p:pRg st="5" end="5"/>
                                            </p:txEl>
                                          </p:spTgt>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6">
                                            <p:txEl>
                                              <p:pRg st="6" end="6"/>
                                            </p:txEl>
                                          </p:spTgt>
                                        </p:tgtEl>
                                        <p:attrNameLst>
                                          <p:attrName>style.visibility</p:attrName>
                                        </p:attrNameLst>
                                      </p:cBhvr>
                                      <p:to>
                                        <p:strVal val="visible"/>
                                      </p:to>
                                    </p:set>
                                    <p:animEffect transition="in" filter="fade">
                                      <p:cBhvr>
                                        <p:cTn id="74" dur="1000"/>
                                        <p:tgtEl>
                                          <p:spTgt spid="6">
                                            <p:txEl>
                                              <p:pRg st="6" end="6"/>
                                            </p:txEl>
                                          </p:spTgt>
                                        </p:tgtEl>
                                      </p:cBhvr>
                                    </p:animEffect>
                                    <p:anim calcmode="lin" valueType="num">
                                      <p:cBhvr>
                                        <p:cTn id="75"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76"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6C5B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picture containing indoor&#10;&#10;Description automatically generated">
            <a:extLst>
              <a:ext uri="{FF2B5EF4-FFF2-40B4-BE49-F238E27FC236}">
                <a16:creationId xmlns:a16="http://schemas.microsoft.com/office/drawing/2014/main" id="{2C0A1114-B6A0-6C99-CC31-60C3F347CF40}"/>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rot="5400000">
            <a:off x="4765675" y="2016125"/>
            <a:ext cx="5578475" cy="2825750"/>
          </a:xfrm>
        </p:spPr>
      </p:pic>
      <p:pic>
        <p:nvPicPr>
          <p:cNvPr id="10" name="Content Placeholder 9" descr="A picture containing clothing&#10;&#10;Description automatically generated">
            <a:extLst>
              <a:ext uri="{FF2B5EF4-FFF2-40B4-BE49-F238E27FC236}">
                <a16:creationId xmlns:a16="http://schemas.microsoft.com/office/drawing/2014/main" id="{E856093D-F2C3-37BA-B436-FFE7B0C917D1}"/>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rot="5400000">
            <a:off x="7483475" y="2192338"/>
            <a:ext cx="5578475" cy="2473325"/>
          </a:xfrm>
        </p:spPr>
      </p:pic>
      <p:sp>
        <p:nvSpPr>
          <p:cNvPr id="2" name="Title 1">
            <a:extLst>
              <a:ext uri="{FF2B5EF4-FFF2-40B4-BE49-F238E27FC236}">
                <a16:creationId xmlns:a16="http://schemas.microsoft.com/office/drawing/2014/main" id="{945C2DF1-6192-E52A-4DAC-81E65E125E42}"/>
              </a:ext>
            </a:extLst>
          </p:cNvPr>
          <p:cNvSpPr>
            <a:spLocks noGrp="1"/>
          </p:cNvSpPr>
          <p:nvPr>
            <p:ph type="title"/>
          </p:nvPr>
        </p:nvSpPr>
        <p:spPr>
          <a:xfrm>
            <a:off x="621629" y="640080"/>
            <a:ext cx="4225290" cy="5578816"/>
          </a:xfrm>
        </p:spPr>
        <p:txBody>
          <a:bodyPr vert="horz" lIns="91440" tIns="45720" rIns="91440" bIns="45720" rtlCol="0" anchor="ctr">
            <a:normAutofit/>
          </a:bodyPr>
          <a:lstStyle/>
          <a:p>
            <a:pPr algn="ctr"/>
            <a:r>
              <a:rPr lang="en-US" kern="1200" dirty="0">
                <a:solidFill>
                  <a:srgbClr val="FFFFFF"/>
                </a:solidFill>
                <a:latin typeface="+mj-lt"/>
                <a:ea typeface="+mj-ea"/>
                <a:cs typeface="+mj-cs"/>
              </a:rPr>
              <a:t>Customer Service Associates</a:t>
            </a:r>
            <a:br>
              <a:rPr lang="en-US" kern="1200" dirty="0">
                <a:solidFill>
                  <a:srgbClr val="FFFFFF"/>
                </a:solidFill>
                <a:latin typeface="+mj-lt"/>
                <a:ea typeface="+mj-ea"/>
                <a:cs typeface="+mj-cs"/>
              </a:rPr>
            </a:br>
            <a:br>
              <a:rPr lang="en-US" kern="1200" dirty="0">
                <a:solidFill>
                  <a:srgbClr val="FFFFFF"/>
                </a:solidFill>
                <a:latin typeface="+mj-lt"/>
                <a:ea typeface="+mj-ea"/>
                <a:cs typeface="+mj-cs"/>
              </a:rPr>
            </a:br>
            <a:r>
              <a:rPr lang="en-US" kern="1200" dirty="0">
                <a:solidFill>
                  <a:srgbClr val="FFFFFF"/>
                </a:solidFill>
                <a:latin typeface="+mj-lt"/>
                <a:ea typeface="+mj-ea"/>
                <a:cs typeface="+mj-cs"/>
              </a:rPr>
              <a:t>Brenda Smeltzer</a:t>
            </a:r>
            <a:br>
              <a:rPr lang="en-US" kern="1200" dirty="0">
                <a:solidFill>
                  <a:srgbClr val="FFFFFF"/>
                </a:solidFill>
                <a:latin typeface="+mj-lt"/>
                <a:ea typeface="+mj-ea"/>
                <a:cs typeface="+mj-cs"/>
              </a:rPr>
            </a:br>
            <a:r>
              <a:rPr lang="en-US" kern="1200" dirty="0">
                <a:solidFill>
                  <a:srgbClr val="FFFFFF"/>
                </a:solidFill>
                <a:latin typeface="+mj-lt"/>
                <a:ea typeface="+mj-ea"/>
                <a:cs typeface="+mj-cs"/>
              </a:rPr>
              <a:t>Erin Tosh</a:t>
            </a:r>
          </a:p>
        </p:txBody>
      </p:sp>
      <p:sp>
        <p:nvSpPr>
          <p:cNvPr id="5" name="Footer Placeholder 4">
            <a:extLst>
              <a:ext uri="{FF2B5EF4-FFF2-40B4-BE49-F238E27FC236}">
                <a16:creationId xmlns:a16="http://schemas.microsoft.com/office/drawing/2014/main" id="{7F886581-E938-5C26-DD9D-237E600C638B}"/>
              </a:ext>
            </a:extLst>
          </p:cNvPr>
          <p:cNvSpPr>
            <a:spLocks noGrp="1"/>
          </p:cNvSpPr>
          <p:nvPr>
            <p:ph type="ftr" sz="quarter" idx="11"/>
          </p:nvPr>
        </p:nvSpPr>
        <p:spPr>
          <a:xfrm>
            <a:off x="590550" y="6356350"/>
            <a:ext cx="4114800" cy="365125"/>
          </a:xfrm>
        </p:spPr>
        <p:txBody>
          <a:bodyPr vert="horz" lIns="91440" tIns="45720" rIns="91440" bIns="45720" rtlCol="0" anchor="ctr">
            <a:normAutofit/>
          </a:bodyPr>
          <a:lstStyle/>
          <a:p>
            <a:pPr algn="l">
              <a:spcAft>
                <a:spcPts val="600"/>
              </a:spcAft>
            </a:pPr>
            <a:r>
              <a:rPr lang="en-US" kern="1200">
                <a:solidFill>
                  <a:srgbClr val="FFFFFF">
                    <a:alpha val="80000"/>
                  </a:srgbClr>
                </a:solidFill>
                <a:latin typeface="+mn-lt"/>
                <a:ea typeface="+mn-ea"/>
                <a:cs typeface="+mn-cs"/>
              </a:rPr>
              <a:t>Legislative Services</a:t>
            </a:r>
          </a:p>
        </p:txBody>
      </p:sp>
      <p:sp>
        <p:nvSpPr>
          <p:cNvPr id="6" name="Slide Number Placeholder 5">
            <a:extLst>
              <a:ext uri="{FF2B5EF4-FFF2-40B4-BE49-F238E27FC236}">
                <a16:creationId xmlns:a16="http://schemas.microsoft.com/office/drawing/2014/main" id="{ED27118F-BC55-C87D-8210-62496AEF5D46}"/>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16284F59-2E8F-4658-90FC-53479895C07E}" type="slidenum">
              <a:rPr lang="en-US" smtClean="0"/>
              <a:pPr>
                <a:spcAft>
                  <a:spcPts val="600"/>
                </a:spcAft>
              </a:pPr>
              <a:t>5</a:t>
            </a:fld>
            <a:endParaRPr lang="en-US"/>
          </a:p>
        </p:txBody>
      </p:sp>
    </p:spTree>
    <p:extLst>
      <p:ext uri="{BB962C8B-B14F-4D97-AF65-F5344CB8AC3E}">
        <p14:creationId xmlns:p14="http://schemas.microsoft.com/office/powerpoint/2010/main" val="3163969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CC470B-E5D5-4AD0-8E53-BE5066CE7B4A}"/>
              </a:ext>
            </a:extLst>
          </p:cNvPr>
          <p:cNvSpPr/>
          <p:nvPr/>
        </p:nvSpPr>
        <p:spPr>
          <a:xfrm>
            <a:off x="0" y="0"/>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descr="Logo, company name&#10;&#10;Description automatically generated">
            <a:extLst>
              <a:ext uri="{FF2B5EF4-FFF2-40B4-BE49-F238E27FC236}">
                <a16:creationId xmlns:a16="http://schemas.microsoft.com/office/drawing/2014/main" id="{7C14AC46-BBE1-495B-8A93-11A47988D7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398044"/>
            <a:ext cx="2256972" cy="500314"/>
          </a:xfrm>
          <a:prstGeom prst="rect">
            <a:avLst/>
          </a:prstGeom>
        </p:spPr>
      </p:pic>
      <p:sp>
        <p:nvSpPr>
          <p:cNvPr id="5" name="Slide Number Placeholder 4">
            <a:extLst>
              <a:ext uri="{FF2B5EF4-FFF2-40B4-BE49-F238E27FC236}">
                <a16:creationId xmlns:a16="http://schemas.microsoft.com/office/drawing/2014/main" id="{F7EEB5DE-B926-4786-941F-021138D03497}"/>
              </a:ext>
            </a:extLst>
          </p:cNvPr>
          <p:cNvSpPr>
            <a:spLocks noGrp="1"/>
          </p:cNvSpPr>
          <p:nvPr>
            <p:ph type="sldNum" sz="quarter" idx="12"/>
          </p:nvPr>
        </p:nvSpPr>
        <p:spPr>
          <a:xfrm>
            <a:off x="165100" y="6362616"/>
            <a:ext cx="3668963" cy="500314"/>
          </a:xfrm>
        </p:spPr>
        <p:txBody>
          <a:bodyPr/>
          <a:lstStyle/>
          <a:p>
            <a:pPr algn="l"/>
            <a:fld id="{16284F59-2E8F-4658-90FC-53479895C07E}" type="slidenum">
              <a:rPr lang="en-CA" smtClean="0"/>
              <a:pPr algn="l"/>
              <a:t>6</a:t>
            </a:fld>
            <a:r>
              <a:rPr lang="en-CA" dirty="0"/>
              <a:t> | PowerPoint Title Here</a:t>
            </a:r>
          </a:p>
        </p:txBody>
      </p:sp>
      <p:sp>
        <p:nvSpPr>
          <p:cNvPr id="8" name="Rectangle 7">
            <a:extLst>
              <a:ext uri="{FF2B5EF4-FFF2-40B4-BE49-F238E27FC236}">
                <a16:creationId xmlns:a16="http://schemas.microsoft.com/office/drawing/2014/main" id="{EE18603B-C628-4716-B7D3-9A793AF99A2D}"/>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2A9AEA99-AAD0-4007-98E3-EAA3C6EF94FF}"/>
              </a:ext>
            </a:extLst>
          </p:cNvPr>
          <p:cNvSpPr txBox="1"/>
          <p:nvPr/>
        </p:nvSpPr>
        <p:spPr>
          <a:xfrm>
            <a:off x="2800349" y="448146"/>
            <a:ext cx="9029255" cy="400110"/>
          </a:xfrm>
          <a:prstGeom prst="rect">
            <a:avLst/>
          </a:prstGeom>
          <a:noFill/>
        </p:spPr>
        <p:txBody>
          <a:bodyPr wrap="square" rtlCol="0">
            <a:spAutoFit/>
          </a:bodyPr>
          <a:lstStyle/>
          <a:p>
            <a:r>
              <a:rPr lang="en-US" sz="2000" b="1" dirty="0">
                <a:solidFill>
                  <a:srgbClr val="0078AE"/>
                </a:solidFill>
              </a:rPr>
              <a:t>Legislative Services - Customer Service </a:t>
            </a:r>
            <a:endParaRPr lang="en-CA" sz="2000" b="1" dirty="0">
              <a:solidFill>
                <a:srgbClr val="0078AE"/>
              </a:solidFill>
            </a:endParaRPr>
          </a:p>
        </p:txBody>
      </p:sp>
      <p:sp>
        <p:nvSpPr>
          <p:cNvPr id="3" name="Footer Placeholder 2">
            <a:extLst>
              <a:ext uri="{FF2B5EF4-FFF2-40B4-BE49-F238E27FC236}">
                <a16:creationId xmlns:a16="http://schemas.microsoft.com/office/drawing/2014/main" id="{4308C038-06B9-31D6-EE14-8434DF41002D}"/>
              </a:ext>
            </a:extLst>
          </p:cNvPr>
          <p:cNvSpPr>
            <a:spLocks noGrp="1"/>
          </p:cNvSpPr>
          <p:nvPr>
            <p:ph type="ftr" sz="quarter" idx="11"/>
          </p:nvPr>
        </p:nvSpPr>
        <p:spPr/>
        <p:txBody>
          <a:bodyPr/>
          <a:lstStyle/>
          <a:p>
            <a:r>
              <a:rPr lang="en-CA"/>
              <a:t>Legislative Services</a:t>
            </a:r>
          </a:p>
        </p:txBody>
      </p:sp>
      <p:sp>
        <p:nvSpPr>
          <p:cNvPr id="6" name="TextBox 5">
            <a:extLst>
              <a:ext uri="{FF2B5EF4-FFF2-40B4-BE49-F238E27FC236}">
                <a16:creationId xmlns:a16="http://schemas.microsoft.com/office/drawing/2014/main" id="{BABD8982-B768-12A9-8F44-A2A5063933D2}"/>
              </a:ext>
            </a:extLst>
          </p:cNvPr>
          <p:cNvSpPr txBox="1"/>
          <p:nvPr/>
        </p:nvSpPr>
        <p:spPr>
          <a:xfrm>
            <a:off x="977900" y="1524000"/>
            <a:ext cx="9931400" cy="4524315"/>
          </a:xfrm>
          <a:prstGeom prst="rect">
            <a:avLst/>
          </a:prstGeom>
          <a:noFill/>
        </p:spPr>
        <p:txBody>
          <a:bodyPr wrap="square" rtlCol="0">
            <a:spAutoFit/>
          </a:bodyPr>
          <a:lstStyle/>
          <a:p>
            <a:pPr marL="285750" indent="-285750">
              <a:buFont typeface="Arial" panose="020B0604020202020204" pitchFamily="34" charset="0"/>
              <a:buChar char="•"/>
            </a:pPr>
            <a:r>
              <a:rPr lang="en-US" sz="1800" dirty="0">
                <a:effectLst/>
                <a:latin typeface="Arial" panose="020B0604020202020204" pitchFamily="34" charset="0"/>
                <a:ea typeface="Times New Roman" panose="02020603050405020304" pitchFamily="18" charset="0"/>
              </a:rPr>
              <a:t>Responds to tax inquiries, customer service inquiries and accepts payment for taxation, licenses, permits, commissioning, etc.</a:t>
            </a:r>
          </a:p>
          <a:p>
            <a:pPr marL="285750" indent="-285750">
              <a:buFont typeface="Arial" panose="020B0604020202020204" pitchFamily="34" charset="0"/>
              <a:buChar char="•"/>
            </a:pPr>
            <a:endParaRPr lang="en-CA" sz="1800" dirty="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n-US" sz="1800" dirty="0">
                <a:effectLst/>
                <a:latin typeface="Arial" panose="020B0604020202020204" pitchFamily="34" charset="0"/>
                <a:ea typeface="Times New Roman" panose="02020603050405020304" pitchFamily="18" charset="0"/>
              </a:rPr>
              <a:t>Provides information regarding Township services, programs and facilities and refers detailed or special requests to appropriate departments, staff or agencies.</a:t>
            </a:r>
          </a:p>
          <a:p>
            <a:pPr marL="285750" indent="-285750">
              <a:buFont typeface="Arial" panose="020B0604020202020204" pitchFamily="34" charset="0"/>
              <a:buChar char="•"/>
            </a:pPr>
            <a:endParaRPr lang="en-CA" sz="1800" dirty="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r>
              <a:rPr lang="en-US" sz="1800" dirty="0">
                <a:effectLst/>
                <a:latin typeface="Arial" panose="020B0604020202020204" pitchFamily="34" charset="0"/>
                <a:ea typeface="Times New Roman" panose="02020603050405020304" pitchFamily="18" charset="0"/>
              </a:rPr>
              <a:t>Deputy returning officers during Municipal and School Board elections </a:t>
            </a: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r>
              <a:rPr lang="en-US" sz="1800" dirty="0">
                <a:effectLst/>
                <a:latin typeface="Arial" panose="020B0604020202020204" pitchFamily="34" charset="0"/>
                <a:ea typeface="Times New Roman" panose="02020603050405020304" pitchFamily="18" charset="0"/>
              </a:rPr>
              <a:t>Establishes, updates and maintains file systems, both computerized and manual, for Corporate Services Department in accordance with records management policies and procedures.</a:t>
            </a:r>
            <a:endParaRPr lang="en-CA" sz="1800" dirty="0">
              <a:effectLst/>
              <a:latin typeface="Times New Roman" panose="02020603050405020304" pitchFamily="18" charset="0"/>
              <a:ea typeface="Times New Roman" panose="02020603050405020304" pitchFamily="18" charset="0"/>
            </a:endParaRPr>
          </a:p>
          <a:p>
            <a:pPr marL="285750" indent="-285750">
              <a:buFont typeface="Arial" panose="020B0604020202020204" pitchFamily="34" charset="0"/>
              <a:buChar char="•"/>
            </a:pPr>
            <a:endParaRPr lang="en-US" dirty="0">
              <a:latin typeface="Arial" panose="020B0604020202020204" pitchFamily="34" charset="0"/>
            </a:endParaRPr>
          </a:p>
          <a:p>
            <a:pPr marL="285750" indent="-285750">
              <a:buFont typeface="Arial" panose="020B0604020202020204" pitchFamily="34" charset="0"/>
              <a:buChar char="•"/>
            </a:pPr>
            <a:r>
              <a:rPr lang="en-US" sz="1800" dirty="0">
                <a:effectLst/>
                <a:latin typeface="Arial" panose="020B0604020202020204" pitchFamily="34" charset="0"/>
                <a:ea typeface="Times New Roman" panose="02020603050405020304" pitchFamily="18" charset="0"/>
              </a:rPr>
              <a:t>Makes necessary conference and workshop arrangements for department staff and Members of Council.</a:t>
            </a:r>
          </a:p>
          <a:p>
            <a:endParaRPr lang="en-US" dirty="0"/>
          </a:p>
          <a:p>
            <a:endParaRPr lang="en-CA" dirty="0"/>
          </a:p>
        </p:txBody>
      </p:sp>
    </p:spTree>
    <p:extLst>
      <p:ext uri="{BB962C8B-B14F-4D97-AF65-F5344CB8AC3E}">
        <p14:creationId xmlns:p14="http://schemas.microsoft.com/office/powerpoint/2010/main" val="30935342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5A92BC41-5AE1-432E-87C7-12BF9E03D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01415" y="476778"/>
            <a:ext cx="7212450" cy="5920653"/>
          </a:xfrm>
          <a:prstGeom prst="rect">
            <a:avLst/>
          </a:prstGeom>
          <a:solidFill>
            <a:srgbClr val="564A39">
              <a:alpha val="9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45C2DF1-6192-E52A-4DAC-81E65E125E42}"/>
              </a:ext>
            </a:extLst>
          </p:cNvPr>
          <p:cNvSpPr>
            <a:spLocks noGrp="1"/>
          </p:cNvSpPr>
          <p:nvPr>
            <p:ph type="title"/>
          </p:nvPr>
        </p:nvSpPr>
        <p:spPr>
          <a:xfrm>
            <a:off x="5141495" y="1179095"/>
            <a:ext cx="5956353" cy="3404488"/>
          </a:xfrm>
        </p:spPr>
        <p:txBody>
          <a:bodyPr vert="horz" lIns="91440" tIns="45720" rIns="91440" bIns="45720" rtlCol="0" anchor="b">
            <a:normAutofit/>
          </a:bodyPr>
          <a:lstStyle/>
          <a:p>
            <a:r>
              <a:rPr lang="en-US" sz="4800" dirty="0">
                <a:solidFill>
                  <a:srgbClr val="FFFFFF"/>
                </a:solidFill>
              </a:rPr>
              <a:t>Municipal Law Enforcement Officer</a:t>
            </a:r>
            <a:br>
              <a:rPr lang="en-US" sz="4800" dirty="0">
                <a:solidFill>
                  <a:srgbClr val="FFFFFF"/>
                </a:solidFill>
              </a:rPr>
            </a:br>
            <a:br>
              <a:rPr lang="en-US" sz="4800" dirty="0">
                <a:solidFill>
                  <a:srgbClr val="FFFFFF"/>
                </a:solidFill>
              </a:rPr>
            </a:br>
            <a:r>
              <a:rPr lang="en-US" sz="4800" dirty="0">
                <a:solidFill>
                  <a:srgbClr val="FFFFFF"/>
                </a:solidFill>
              </a:rPr>
              <a:t>Satnam Chauhan</a:t>
            </a:r>
          </a:p>
        </p:txBody>
      </p:sp>
      <p:cxnSp>
        <p:nvCxnSpPr>
          <p:cNvPr id="46" name="Straight Connector 45">
            <a:extLst>
              <a:ext uri="{FF2B5EF4-FFF2-40B4-BE49-F238E27FC236}">
                <a16:creationId xmlns:a16="http://schemas.microsoft.com/office/drawing/2014/main" id="{DC0E1208-0B30-4396-AE7C-AEBFFAEE66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478" y="4713662"/>
            <a:ext cx="365760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D27118F-BC55-C87D-8210-62496AEF5D46}"/>
              </a:ext>
            </a:extLst>
          </p:cNvPr>
          <p:cNvSpPr>
            <a:spLocks noGrp="1"/>
          </p:cNvSpPr>
          <p:nvPr>
            <p:ph type="sldNum" sz="quarter" idx="12"/>
          </p:nvPr>
        </p:nvSpPr>
        <p:spPr>
          <a:xfrm>
            <a:off x="3609955" y="6397431"/>
            <a:ext cx="729916" cy="365125"/>
          </a:xfrm>
        </p:spPr>
        <p:txBody>
          <a:bodyPr vert="horz" lIns="91440" tIns="45720" rIns="91440" bIns="45720" rtlCol="0" anchor="ctr">
            <a:normAutofit/>
          </a:bodyPr>
          <a:lstStyle/>
          <a:p>
            <a:pPr>
              <a:spcAft>
                <a:spcPts val="600"/>
              </a:spcAft>
              <a:defRPr/>
            </a:pPr>
            <a:fld id="{16284F59-2E8F-4658-90FC-53479895C07E}" type="slidenum">
              <a:rPr lang="en-US" sz="1050">
                <a:solidFill>
                  <a:schemeClr val="tx1">
                    <a:lumMod val="50000"/>
                    <a:lumOff val="50000"/>
                  </a:schemeClr>
                </a:solidFill>
                <a:latin typeface="Calibri" panose="020F0502020204030204"/>
              </a:rPr>
              <a:pPr>
                <a:spcAft>
                  <a:spcPts val="600"/>
                </a:spcAft>
                <a:defRPr/>
              </a:pPr>
              <a:t>7</a:t>
            </a:fld>
            <a:endParaRPr lang="en-US" sz="1050">
              <a:solidFill>
                <a:schemeClr val="tx1">
                  <a:lumMod val="50000"/>
                  <a:lumOff val="50000"/>
                </a:schemeClr>
              </a:solidFill>
              <a:latin typeface="Calibri" panose="020F0502020204030204"/>
            </a:endParaRPr>
          </a:p>
        </p:txBody>
      </p:sp>
      <p:pic>
        <p:nvPicPr>
          <p:cNvPr id="12" name="Content Placeholder 11" descr="A picture containing person, person&#10;&#10;Description automatically generated">
            <a:extLst>
              <a:ext uri="{FF2B5EF4-FFF2-40B4-BE49-F238E27FC236}">
                <a16:creationId xmlns:a16="http://schemas.microsoft.com/office/drawing/2014/main" id="{2A68F217-5368-F136-2494-E70256272EE7}"/>
              </a:ext>
            </a:extLst>
          </p:cNvPr>
          <p:cNvPicPr>
            <a:picLocks noChangeAspect="1"/>
          </p:cNvPicPr>
          <p:nvPr/>
        </p:nvPicPr>
        <p:blipFill rotWithShape="1">
          <a:blip r:embed="rId2">
            <a:extLst>
              <a:ext uri="{28A0092B-C50C-407E-A947-70E740481C1C}">
                <a14:useLocalDpi xmlns:a14="http://schemas.microsoft.com/office/drawing/2010/main" val="0"/>
              </a:ext>
            </a:extLst>
          </a:blip>
          <a:srcRect r="31056" b="1"/>
          <a:stretch/>
        </p:blipFill>
        <p:spPr>
          <a:xfrm rot="5400000">
            <a:off x="-552647" y="1504912"/>
            <a:ext cx="5920653" cy="3864383"/>
          </a:xfrm>
          <a:prstGeom prst="rect">
            <a:avLst/>
          </a:prstGeom>
        </p:spPr>
      </p:pic>
      <p:sp>
        <p:nvSpPr>
          <p:cNvPr id="5" name="Footer Placeholder 4">
            <a:extLst>
              <a:ext uri="{FF2B5EF4-FFF2-40B4-BE49-F238E27FC236}">
                <a16:creationId xmlns:a16="http://schemas.microsoft.com/office/drawing/2014/main" id="{7F886581-E938-5C26-DD9D-237E600C638B}"/>
              </a:ext>
            </a:extLst>
          </p:cNvPr>
          <p:cNvSpPr>
            <a:spLocks noGrp="1"/>
          </p:cNvSpPr>
          <p:nvPr>
            <p:ph type="ftr" sz="quarter" idx="11"/>
          </p:nvPr>
        </p:nvSpPr>
        <p:spPr>
          <a:xfrm>
            <a:off x="5141495" y="6397431"/>
            <a:ext cx="5956353" cy="365125"/>
          </a:xfrm>
        </p:spPr>
        <p:txBody>
          <a:bodyPr vert="horz" lIns="91440" tIns="45720" rIns="91440" bIns="45720" rtlCol="0" anchor="ctr">
            <a:normAutofit/>
          </a:bodyPr>
          <a:lstStyle/>
          <a:p>
            <a:pPr algn="l">
              <a:spcAft>
                <a:spcPts val="600"/>
              </a:spcAft>
              <a:defRPr/>
            </a:pPr>
            <a:r>
              <a:rPr lang="en-US" sz="1050" kern="1200">
                <a:solidFill>
                  <a:schemeClr val="tx1">
                    <a:lumMod val="50000"/>
                    <a:lumOff val="50000"/>
                  </a:schemeClr>
                </a:solidFill>
                <a:latin typeface="Calibri" panose="020F0502020204030204"/>
                <a:ea typeface="+mn-ea"/>
                <a:cs typeface="+mn-cs"/>
              </a:rPr>
              <a:t>Legislative Services</a:t>
            </a:r>
          </a:p>
        </p:txBody>
      </p:sp>
    </p:spTree>
    <p:extLst>
      <p:ext uri="{BB962C8B-B14F-4D97-AF65-F5344CB8AC3E}">
        <p14:creationId xmlns:p14="http://schemas.microsoft.com/office/powerpoint/2010/main" val="28803838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CC470B-E5D5-4AD0-8E53-BE5066CE7B4A}"/>
              </a:ext>
            </a:extLst>
          </p:cNvPr>
          <p:cNvSpPr/>
          <p:nvPr/>
        </p:nvSpPr>
        <p:spPr>
          <a:xfrm>
            <a:off x="0" y="0"/>
            <a:ext cx="12192000" cy="224589"/>
          </a:xfrm>
          <a:prstGeom prst="rect">
            <a:avLst/>
          </a:prstGeom>
          <a:solidFill>
            <a:srgbClr val="0078AE"/>
          </a:solidFill>
          <a:ln>
            <a:solidFill>
              <a:srgbClr val="0078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descr="Logo, company name&#10;&#10;Description automatically generated">
            <a:extLst>
              <a:ext uri="{FF2B5EF4-FFF2-40B4-BE49-F238E27FC236}">
                <a16:creationId xmlns:a16="http://schemas.microsoft.com/office/drawing/2014/main" id="{7C14AC46-BBE1-495B-8A93-11A47988D7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00" y="398044"/>
            <a:ext cx="2256972" cy="500314"/>
          </a:xfrm>
          <a:prstGeom prst="rect">
            <a:avLst/>
          </a:prstGeom>
        </p:spPr>
      </p:pic>
      <p:sp>
        <p:nvSpPr>
          <p:cNvPr id="5" name="Slide Number Placeholder 4">
            <a:extLst>
              <a:ext uri="{FF2B5EF4-FFF2-40B4-BE49-F238E27FC236}">
                <a16:creationId xmlns:a16="http://schemas.microsoft.com/office/drawing/2014/main" id="{F7EEB5DE-B926-4786-941F-021138D03497}"/>
              </a:ext>
            </a:extLst>
          </p:cNvPr>
          <p:cNvSpPr>
            <a:spLocks noGrp="1"/>
          </p:cNvSpPr>
          <p:nvPr>
            <p:ph type="sldNum" sz="quarter" idx="12"/>
          </p:nvPr>
        </p:nvSpPr>
        <p:spPr>
          <a:xfrm>
            <a:off x="165100" y="6362616"/>
            <a:ext cx="3668963" cy="500314"/>
          </a:xfrm>
        </p:spPr>
        <p:txBody>
          <a:bodyPr/>
          <a:lstStyle/>
          <a:p>
            <a:pPr algn="l"/>
            <a:fld id="{16284F59-2E8F-4658-90FC-53479895C07E}" type="slidenum">
              <a:rPr lang="en-CA" smtClean="0"/>
              <a:pPr algn="l"/>
              <a:t>8</a:t>
            </a:fld>
            <a:r>
              <a:rPr lang="en-CA" dirty="0"/>
              <a:t> | PowerPoint Title Here</a:t>
            </a:r>
          </a:p>
        </p:txBody>
      </p:sp>
      <p:sp>
        <p:nvSpPr>
          <p:cNvPr id="8" name="Rectangle 7">
            <a:extLst>
              <a:ext uri="{FF2B5EF4-FFF2-40B4-BE49-F238E27FC236}">
                <a16:creationId xmlns:a16="http://schemas.microsoft.com/office/drawing/2014/main" id="{EE18603B-C628-4716-B7D3-9A793AF99A2D}"/>
              </a:ext>
            </a:extLst>
          </p:cNvPr>
          <p:cNvSpPr/>
          <p:nvPr/>
        </p:nvSpPr>
        <p:spPr>
          <a:xfrm>
            <a:off x="2602376" y="398044"/>
            <a:ext cx="45719" cy="500314"/>
          </a:xfrm>
          <a:prstGeom prst="rect">
            <a:avLst/>
          </a:prstGeom>
          <a:solidFill>
            <a:srgbClr val="50B848"/>
          </a:solidFill>
          <a:ln>
            <a:solidFill>
              <a:srgbClr val="50B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2A9AEA99-AAD0-4007-98E3-EAA3C6EF94FF}"/>
              </a:ext>
            </a:extLst>
          </p:cNvPr>
          <p:cNvSpPr txBox="1"/>
          <p:nvPr/>
        </p:nvSpPr>
        <p:spPr>
          <a:xfrm>
            <a:off x="2800349" y="448146"/>
            <a:ext cx="9029255" cy="400110"/>
          </a:xfrm>
          <a:prstGeom prst="rect">
            <a:avLst/>
          </a:prstGeom>
          <a:noFill/>
        </p:spPr>
        <p:txBody>
          <a:bodyPr wrap="square" rtlCol="0">
            <a:spAutoFit/>
          </a:bodyPr>
          <a:lstStyle/>
          <a:p>
            <a:r>
              <a:rPr lang="en-US" sz="2000" b="1" dirty="0">
                <a:solidFill>
                  <a:srgbClr val="0078AE"/>
                </a:solidFill>
              </a:rPr>
              <a:t>Legislative Services – By-law Enforcement</a:t>
            </a:r>
            <a:endParaRPr lang="en-CA" sz="2000" b="1" dirty="0">
              <a:solidFill>
                <a:srgbClr val="0078AE"/>
              </a:solidFill>
            </a:endParaRPr>
          </a:p>
        </p:txBody>
      </p:sp>
      <p:sp>
        <p:nvSpPr>
          <p:cNvPr id="3" name="Footer Placeholder 2">
            <a:extLst>
              <a:ext uri="{FF2B5EF4-FFF2-40B4-BE49-F238E27FC236}">
                <a16:creationId xmlns:a16="http://schemas.microsoft.com/office/drawing/2014/main" id="{4308C038-06B9-31D6-EE14-8434DF41002D}"/>
              </a:ext>
            </a:extLst>
          </p:cNvPr>
          <p:cNvSpPr>
            <a:spLocks noGrp="1"/>
          </p:cNvSpPr>
          <p:nvPr>
            <p:ph type="ftr" sz="quarter" idx="11"/>
          </p:nvPr>
        </p:nvSpPr>
        <p:spPr/>
        <p:txBody>
          <a:bodyPr/>
          <a:lstStyle/>
          <a:p>
            <a:r>
              <a:rPr lang="en-CA"/>
              <a:t>Legislative Services</a:t>
            </a:r>
          </a:p>
        </p:txBody>
      </p:sp>
      <p:sp>
        <p:nvSpPr>
          <p:cNvPr id="6" name="TextBox 5">
            <a:extLst>
              <a:ext uri="{FF2B5EF4-FFF2-40B4-BE49-F238E27FC236}">
                <a16:creationId xmlns:a16="http://schemas.microsoft.com/office/drawing/2014/main" id="{D516BF9D-14AC-E952-4BA1-1C5EE54B4D3A}"/>
              </a:ext>
            </a:extLst>
          </p:cNvPr>
          <p:cNvSpPr txBox="1"/>
          <p:nvPr/>
        </p:nvSpPr>
        <p:spPr>
          <a:xfrm>
            <a:off x="1032641" y="1332186"/>
            <a:ext cx="9435662" cy="5355312"/>
          </a:xfrm>
          <a:prstGeom prst="rect">
            <a:avLst/>
          </a:prstGeom>
          <a:noFill/>
        </p:spPr>
        <p:txBody>
          <a:bodyPr wrap="square" rtlCol="0">
            <a:spAutoFit/>
          </a:bodyPr>
          <a:lstStyle/>
          <a:p>
            <a:pPr marL="285750" indent="-285750">
              <a:buFont typeface="Arial" panose="020B0604020202020204" pitchFamily="34" charset="0"/>
              <a:buChar char="•"/>
            </a:pPr>
            <a:r>
              <a:rPr lang="en-US" dirty="0"/>
              <a:t>Responsible for upholding the Townships municipal by-laws and utilizing discretion to determine the appropriate course of action;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Provides awareness, community outreach and education of Township By-laws,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Responds to complaints pertaining to by-laws, including zoning, property standards, licensing, fencing, signs, etc., ensuring the appropriate action is taken to resolve the matter or to enforce compliance with Township policies and procedures and applicable legislation;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Interprets by-laws and relevant legislation to determine non-compliance;</a:t>
            </a:r>
          </a:p>
          <a:p>
            <a:endParaRPr lang="en-US" dirty="0"/>
          </a:p>
          <a:p>
            <a:pPr marL="285750" indent="-285750">
              <a:buFont typeface="Arial" panose="020B0604020202020204" pitchFamily="34" charset="0"/>
              <a:buChar char="•"/>
            </a:pPr>
            <a:r>
              <a:rPr lang="en-US" dirty="0"/>
              <a:t>Conducts inspections or investigations, represents the Township at Provincial Offences Court;</a:t>
            </a:r>
          </a:p>
          <a:p>
            <a:endParaRPr lang="en-US" dirty="0"/>
          </a:p>
          <a:p>
            <a:pPr marL="285750" indent="-285750">
              <a:buFont typeface="Arial" panose="020B0604020202020204" pitchFamily="34" charset="0"/>
              <a:buChar char="•"/>
            </a:pPr>
            <a:r>
              <a:rPr lang="en-US" dirty="0"/>
              <a:t>Achieves voluntary compliance wherever possible, issues warnings, and applies penalties, when necessary;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Drafting by-laws, establishing processes, and conducting roundtable discussions with management, colleagues, and various external entities.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723180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5A92BC41-5AE1-432E-87C7-12BF9E03D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01415" y="476778"/>
            <a:ext cx="7212450" cy="5920653"/>
          </a:xfrm>
          <a:prstGeom prst="rect">
            <a:avLst/>
          </a:prstGeom>
          <a:solidFill>
            <a:srgbClr val="564A39">
              <a:alpha val="9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45C2DF1-6192-E52A-4DAC-81E65E125E42}"/>
              </a:ext>
            </a:extLst>
          </p:cNvPr>
          <p:cNvSpPr>
            <a:spLocks noGrp="1"/>
          </p:cNvSpPr>
          <p:nvPr>
            <p:ph type="title"/>
          </p:nvPr>
        </p:nvSpPr>
        <p:spPr>
          <a:xfrm>
            <a:off x="5141495" y="1179095"/>
            <a:ext cx="5956353" cy="3404488"/>
          </a:xfrm>
        </p:spPr>
        <p:txBody>
          <a:bodyPr vert="horz" lIns="91440" tIns="45720" rIns="91440" bIns="45720" rtlCol="0" anchor="b">
            <a:normAutofit/>
          </a:bodyPr>
          <a:lstStyle/>
          <a:p>
            <a:r>
              <a:rPr lang="en-US" sz="4800" dirty="0">
                <a:solidFill>
                  <a:srgbClr val="FFFFFF"/>
                </a:solidFill>
              </a:rPr>
              <a:t>Legislative Coordinator</a:t>
            </a:r>
            <a:br>
              <a:rPr lang="en-US" sz="4800" dirty="0">
                <a:solidFill>
                  <a:srgbClr val="FFFFFF"/>
                </a:solidFill>
              </a:rPr>
            </a:br>
            <a:br>
              <a:rPr lang="en-US" sz="4800" dirty="0">
                <a:solidFill>
                  <a:srgbClr val="FFFFFF"/>
                </a:solidFill>
              </a:rPr>
            </a:br>
            <a:r>
              <a:rPr lang="en-US" sz="4800" dirty="0">
                <a:solidFill>
                  <a:srgbClr val="FFFFFF"/>
                </a:solidFill>
              </a:rPr>
              <a:t>Devlin Schellenberger</a:t>
            </a:r>
          </a:p>
        </p:txBody>
      </p:sp>
      <p:cxnSp>
        <p:nvCxnSpPr>
          <p:cNvPr id="46" name="Straight Connector 45">
            <a:extLst>
              <a:ext uri="{FF2B5EF4-FFF2-40B4-BE49-F238E27FC236}">
                <a16:creationId xmlns:a16="http://schemas.microsoft.com/office/drawing/2014/main" id="{DC0E1208-0B30-4396-AE7C-AEBFFAEE66D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478" y="4713662"/>
            <a:ext cx="365760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D27118F-BC55-C87D-8210-62496AEF5D46}"/>
              </a:ext>
            </a:extLst>
          </p:cNvPr>
          <p:cNvSpPr>
            <a:spLocks noGrp="1"/>
          </p:cNvSpPr>
          <p:nvPr>
            <p:ph type="sldNum" sz="quarter" idx="12"/>
          </p:nvPr>
        </p:nvSpPr>
        <p:spPr>
          <a:xfrm>
            <a:off x="3609955" y="6397431"/>
            <a:ext cx="729916" cy="365125"/>
          </a:xfrm>
        </p:spPr>
        <p:txBody>
          <a:bodyPr vert="horz" lIns="91440" tIns="45720" rIns="91440" bIns="45720" rtlCol="0" anchor="ctr">
            <a:normAutofit/>
          </a:bodyPr>
          <a:lstStyle/>
          <a:p>
            <a:pPr>
              <a:spcAft>
                <a:spcPts val="600"/>
              </a:spcAft>
              <a:defRPr/>
            </a:pPr>
            <a:fld id="{16284F59-2E8F-4658-90FC-53479895C07E}" type="slidenum">
              <a:rPr lang="en-US" sz="1050">
                <a:solidFill>
                  <a:schemeClr val="tx1">
                    <a:lumMod val="50000"/>
                    <a:lumOff val="50000"/>
                  </a:schemeClr>
                </a:solidFill>
                <a:latin typeface="Calibri" panose="020F0502020204030204"/>
              </a:rPr>
              <a:pPr>
                <a:spcAft>
                  <a:spcPts val="600"/>
                </a:spcAft>
                <a:defRPr/>
              </a:pPr>
              <a:t>9</a:t>
            </a:fld>
            <a:endParaRPr lang="en-US" sz="1050">
              <a:solidFill>
                <a:schemeClr val="tx1">
                  <a:lumMod val="50000"/>
                  <a:lumOff val="50000"/>
                </a:schemeClr>
              </a:solidFill>
              <a:latin typeface="Calibri" panose="020F0502020204030204"/>
            </a:endParaRPr>
          </a:p>
        </p:txBody>
      </p:sp>
      <p:sp>
        <p:nvSpPr>
          <p:cNvPr id="5" name="Footer Placeholder 4">
            <a:extLst>
              <a:ext uri="{FF2B5EF4-FFF2-40B4-BE49-F238E27FC236}">
                <a16:creationId xmlns:a16="http://schemas.microsoft.com/office/drawing/2014/main" id="{7F886581-E938-5C26-DD9D-237E600C638B}"/>
              </a:ext>
            </a:extLst>
          </p:cNvPr>
          <p:cNvSpPr>
            <a:spLocks noGrp="1"/>
          </p:cNvSpPr>
          <p:nvPr>
            <p:ph type="ftr" sz="quarter" idx="11"/>
          </p:nvPr>
        </p:nvSpPr>
        <p:spPr>
          <a:xfrm>
            <a:off x="5141495" y="6397431"/>
            <a:ext cx="5956353" cy="365125"/>
          </a:xfrm>
        </p:spPr>
        <p:txBody>
          <a:bodyPr vert="horz" lIns="91440" tIns="45720" rIns="91440" bIns="45720" rtlCol="0" anchor="ctr">
            <a:normAutofit/>
          </a:bodyPr>
          <a:lstStyle/>
          <a:p>
            <a:pPr algn="l">
              <a:spcAft>
                <a:spcPts val="600"/>
              </a:spcAft>
              <a:defRPr/>
            </a:pPr>
            <a:r>
              <a:rPr lang="en-US" sz="1050" kern="1200">
                <a:solidFill>
                  <a:schemeClr val="tx1">
                    <a:lumMod val="50000"/>
                    <a:lumOff val="50000"/>
                  </a:schemeClr>
                </a:solidFill>
                <a:latin typeface="Calibri" panose="020F0502020204030204"/>
                <a:ea typeface="+mn-ea"/>
                <a:cs typeface="+mn-cs"/>
              </a:rPr>
              <a:t>Legislative Services</a:t>
            </a:r>
          </a:p>
        </p:txBody>
      </p:sp>
      <p:pic>
        <p:nvPicPr>
          <p:cNvPr id="8" name="Picture 7" descr="A picture containing person">
            <a:extLst>
              <a:ext uri="{FF2B5EF4-FFF2-40B4-BE49-F238E27FC236}">
                <a16:creationId xmlns:a16="http://schemas.microsoft.com/office/drawing/2014/main" id="{37EE7324-8F4F-3437-223F-968C555E93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87713" y="1608304"/>
            <a:ext cx="5920654" cy="3657601"/>
          </a:xfrm>
          <a:prstGeom prst="rect">
            <a:avLst/>
          </a:prstGeom>
        </p:spPr>
      </p:pic>
    </p:spTree>
    <p:extLst>
      <p:ext uri="{BB962C8B-B14F-4D97-AF65-F5344CB8AC3E}">
        <p14:creationId xmlns:p14="http://schemas.microsoft.com/office/powerpoint/2010/main" val="20065217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894</TotalTime>
  <Words>1053</Words>
  <Application>Microsoft Office PowerPoint</Application>
  <PresentationFormat>Widescreen</PresentationFormat>
  <Paragraphs>139</Paragraphs>
  <Slides>15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vt:i4>
      </vt:variant>
    </vt:vector>
  </HeadingPairs>
  <TitlesOfParts>
    <vt:vector size="22" baseType="lpstr">
      <vt:lpstr>Arial</vt:lpstr>
      <vt:lpstr>Calibri</vt:lpstr>
      <vt:lpstr>Calibri Light</vt:lpstr>
      <vt:lpstr>Symbol</vt:lpstr>
      <vt:lpstr>Times New Roman</vt:lpstr>
      <vt:lpstr>Wingdings</vt:lpstr>
      <vt:lpstr>Office Theme</vt:lpstr>
      <vt:lpstr>PowerPoint Presentation</vt:lpstr>
      <vt:lpstr>PowerPoint Presentation</vt:lpstr>
      <vt:lpstr>PowerPoint Presentation</vt:lpstr>
      <vt:lpstr>PowerPoint Presentation</vt:lpstr>
      <vt:lpstr>Customer Service Associates  Brenda Smeltzer Erin Tosh</vt:lpstr>
      <vt:lpstr>PowerPoint Presentation</vt:lpstr>
      <vt:lpstr>Municipal Law Enforcement Officer  Satnam Chauhan</vt:lpstr>
      <vt:lpstr>PowerPoint Presentation</vt:lpstr>
      <vt:lpstr>Legislative Coordinator  Devlin Schellenberger</vt:lpstr>
      <vt:lpstr>PowerPoint Presentation</vt:lpstr>
      <vt:lpstr>Cemetery Administrator &amp; Licensing Officer  Constance Redmond  Amy van der Merwe</vt:lpstr>
      <vt:lpstr>PowerPoint Presentation</vt:lpstr>
      <vt:lpstr>Kerri O’Kane Municipal Clerk  Lisa Miller Deputy Municipal Clerk</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Communication Framework &amp; Social Media Policy</dc:title>
  <dc:creator>Hannah Barclay</dc:creator>
  <cp:lastModifiedBy>Hannah Barclay</cp:lastModifiedBy>
  <cp:revision>107</cp:revision>
  <dcterms:created xsi:type="dcterms:W3CDTF">2022-06-02T16:49:30Z</dcterms:created>
  <dcterms:modified xsi:type="dcterms:W3CDTF">2022-12-21T14:39:26Z</dcterms:modified>
</cp:coreProperties>
</file>